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3" r:id="rId3"/>
    <p:sldId id="259" r:id="rId4"/>
    <p:sldId id="260" r:id="rId5"/>
    <p:sldId id="261" r:id="rId6"/>
    <p:sldId id="262" r:id="rId7"/>
    <p:sldId id="312" r:id="rId8"/>
    <p:sldId id="289" r:id="rId9"/>
    <p:sldId id="297" r:id="rId10"/>
    <p:sldId id="290" r:id="rId11"/>
    <p:sldId id="264" r:id="rId12"/>
    <p:sldId id="265" r:id="rId13"/>
    <p:sldId id="298" r:id="rId14"/>
    <p:sldId id="314" r:id="rId15"/>
    <p:sldId id="299" r:id="rId16"/>
    <p:sldId id="315" r:id="rId17"/>
    <p:sldId id="300" r:id="rId18"/>
    <p:sldId id="316" r:id="rId19"/>
    <p:sldId id="301" r:id="rId20"/>
    <p:sldId id="320" r:id="rId21"/>
    <p:sldId id="302" r:id="rId22"/>
    <p:sldId id="318" r:id="rId23"/>
    <p:sldId id="303" r:id="rId24"/>
    <p:sldId id="319" r:id="rId25"/>
    <p:sldId id="304" r:id="rId26"/>
    <p:sldId id="268" r:id="rId27"/>
    <p:sldId id="291" r:id="rId28"/>
    <p:sldId id="294" r:id="rId29"/>
    <p:sldId id="295" r:id="rId30"/>
    <p:sldId id="305" r:id="rId31"/>
    <p:sldId id="313" r:id="rId32"/>
    <p:sldId id="306" r:id="rId33"/>
    <p:sldId id="307" r:id="rId34"/>
    <p:sldId id="308" r:id="rId35"/>
    <p:sldId id="309" r:id="rId36"/>
    <p:sldId id="296" r:id="rId37"/>
    <p:sldId id="310" r:id="rId38"/>
    <p:sldId id="311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>
        <p:scale>
          <a:sx n="100" d="100"/>
          <a:sy n="100" d="100"/>
        </p:scale>
        <p:origin x="-946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70BE3AE0-9479-4E29-B825-770AD782D5AE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D1550C9E-B307-4D7F-85CF-3BD080D9D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C6EDE49B-2851-41AA-81AF-20ED99BCDDEA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BA3B322C-858F-4A17-BABF-C6A6097BF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322C-858F-4A17-BABF-C6A6097BF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322C-858F-4A17-BABF-C6A6097BF0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B322C-858F-4A17-BABF-C6A6097BF0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20F1528-8EB1-4E36-B595-6DBDC7BE93B2}" type="datetimeFigureOut">
              <a:rPr lang="en-US" smtClean="0"/>
              <a:t>2022-04-28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56E97D5-F8D8-49D3-929A-3204CED6E1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01000" cy="3962399"/>
          </a:xfrm>
        </p:spPr>
        <p:txBody>
          <a:bodyPr/>
          <a:lstStyle/>
          <a:p>
            <a:pPr algn="ctr"/>
            <a:r>
              <a:rPr lang="fr-CA" sz="7200" dirty="0" smtClean="0"/>
              <a:t>ES-TU </a:t>
            </a:r>
            <a:r>
              <a:rPr lang="fr-CA" sz="7200" dirty="0"/>
              <a:t>aussi en sécurité que </a:t>
            </a:r>
            <a:r>
              <a:rPr lang="fr-CA" sz="7200" dirty="0" smtClean="0"/>
              <a:t>TU LE CROIS?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7696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POSE-TOI TROIS questions.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2860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EST-CE QUE J’AI UN MOT À DIRE AU SUJET DE MA SÉCURITÉ AU TRAVAIL?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5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Tous</a:t>
            </a:r>
            <a:r>
              <a:rPr lang="en-US" sz="2400" dirty="0" smtClean="0"/>
              <a:t> les </a:t>
            </a:r>
            <a:r>
              <a:rPr lang="en-US" sz="2400" dirty="0" err="1" smtClean="0"/>
              <a:t>salariés</a:t>
            </a:r>
            <a:r>
              <a:rPr lang="en-US" sz="2400" dirty="0" smtClean="0"/>
              <a:t> </a:t>
            </a:r>
            <a:r>
              <a:rPr lang="en-US" sz="2400" dirty="0" err="1" smtClean="0"/>
              <a:t>ont</a:t>
            </a:r>
            <a:r>
              <a:rPr lang="en-US" sz="2400" dirty="0" smtClean="0"/>
              <a:t> le…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5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7924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DROIT DE PARTICIPER!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0" y="3810000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97808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69" y="3773424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40480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92" y="3858768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6600" cy="6858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848600" cy="4373563"/>
          </a:xfrm>
        </p:spPr>
        <p:txBody>
          <a:bodyPr/>
          <a:lstStyle/>
          <a:p>
            <a:r>
              <a:rPr lang="en-US" dirty="0" smtClean="0"/>
              <a:t>La participation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comprendre</a:t>
            </a:r>
            <a:r>
              <a:rPr lang="en-US" dirty="0" smtClean="0"/>
              <a:t> :</a:t>
            </a:r>
          </a:p>
          <a:p>
            <a:pPr marL="180975" lvl="1" indent="-180975"/>
            <a:r>
              <a:rPr lang="en-US" dirty="0" err="1" smtClean="0"/>
              <a:t>parler</a:t>
            </a:r>
            <a:r>
              <a:rPr lang="en-US" dirty="0" smtClean="0"/>
              <a:t> de la sécurité;</a:t>
            </a:r>
          </a:p>
          <a:p>
            <a:pPr marL="180975" lvl="1" indent="-180975"/>
            <a:r>
              <a:rPr lang="en-US" dirty="0" smtClean="0"/>
              <a:t>poser des questions au </a:t>
            </a:r>
            <a:r>
              <a:rPr lang="en-US" dirty="0" err="1" smtClean="0"/>
              <a:t>sujet</a:t>
            </a:r>
            <a:r>
              <a:rPr lang="en-US" dirty="0" smtClean="0"/>
              <a:t> de la sécurité;</a:t>
            </a:r>
          </a:p>
          <a:p>
            <a:pPr marL="180975" lvl="1" indent="-180975"/>
            <a:r>
              <a:rPr lang="en-US" dirty="0" smtClean="0"/>
              <a:t>faire des suggestions au </a:t>
            </a:r>
            <a:r>
              <a:rPr lang="en-US" dirty="0" err="1" smtClean="0"/>
              <a:t>sujet</a:t>
            </a:r>
            <a:r>
              <a:rPr lang="en-US" dirty="0" smtClean="0"/>
              <a:t> de la sécurité. </a:t>
            </a:r>
          </a:p>
          <a:p>
            <a:endParaRPr lang="en-US" dirty="0" smtClean="0"/>
          </a:p>
        </p:txBody>
      </p:sp>
      <p:pic>
        <p:nvPicPr>
          <p:cNvPr id="1032" name="Picture 8" descr="C:\Documents and Settings\cbwaddell\Local Settings\Temporary Internet Files\Content.IE5\2EUHSN71\MC9000487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242498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cbwaddell\Local Settings\Temporary Internet Files\Content.IE5\2UBQA307\MC9003605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297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7620001" cy="6858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Voici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façons</a:t>
            </a:r>
            <a:r>
              <a:rPr lang="en-US" dirty="0" smtClean="0"/>
              <a:t> </a:t>
            </a:r>
            <a:r>
              <a:rPr lang="en-US" dirty="0" err="1" smtClean="0"/>
              <a:t>officielles</a:t>
            </a:r>
            <a:r>
              <a:rPr lang="en-US" dirty="0" smtClean="0"/>
              <a:t> de </a:t>
            </a:r>
            <a:r>
              <a:rPr lang="en-CA" dirty="0" smtClean="0"/>
              <a:t>« </a:t>
            </a:r>
            <a:r>
              <a:rPr lang="en-CA" dirty="0" err="1" smtClean="0"/>
              <a:t>participer</a:t>
            </a:r>
            <a:r>
              <a:rPr lang="en-CA" dirty="0" smtClean="0"/>
              <a:t> » :</a:t>
            </a:r>
            <a:endParaRPr lang="en-CA" dirty="0"/>
          </a:p>
          <a:p>
            <a:r>
              <a:rPr lang="en-US" dirty="0" smtClean="0"/>
              <a:t> </a:t>
            </a:r>
          </a:p>
          <a:p>
            <a:pPr marL="800100" lvl="1" indent="-342900"/>
            <a:r>
              <a:rPr lang="en-US" dirty="0"/>
              <a:t>f</a:t>
            </a:r>
            <a:r>
              <a:rPr lang="en-US" dirty="0" smtClean="0"/>
              <a:t>aire </a:t>
            </a:r>
            <a:r>
              <a:rPr lang="en-US" dirty="0" err="1" smtClean="0"/>
              <a:t>partie</a:t>
            </a:r>
            <a:r>
              <a:rPr lang="en-US" dirty="0" smtClean="0"/>
              <a:t> du comité </a:t>
            </a:r>
            <a:r>
              <a:rPr lang="en-US" dirty="0" err="1" smtClean="0"/>
              <a:t>mixte</a:t>
            </a:r>
            <a:r>
              <a:rPr lang="en-US" dirty="0" smtClean="0"/>
              <a:t> </a:t>
            </a:r>
            <a:r>
              <a:rPr lang="en-US" dirty="0" err="1" smtClean="0"/>
              <a:t>d’hygiène</a:t>
            </a:r>
            <a:r>
              <a:rPr lang="en-US" dirty="0" smtClean="0"/>
              <a:t> et de sécurité;</a:t>
            </a:r>
          </a:p>
          <a:p>
            <a:pPr marL="800100" lvl="1" indent="-342900"/>
            <a:r>
              <a:rPr lang="en-US" dirty="0" err="1"/>
              <a:t>a</a:t>
            </a:r>
            <a:r>
              <a:rPr lang="en-US" dirty="0" err="1" smtClean="0"/>
              <a:t>gir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délégué</a:t>
            </a:r>
            <a:r>
              <a:rPr lang="en-US" dirty="0" smtClean="0"/>
              <a:t> à </a:t>
            </a:r>
            <a:r>
              <a:rPr lang="en-US" dirty="0" err="1" smtClean="0"/>
              <a:t>l’hygiène</a:t>
            </a:r>
            <a:r>
              <a:rPr lang="en-US" dirty="0" smtClean="0"/>
              <a:t> et à la </a:t>
            </a:r>
            <a:r>
              <a:rPr lang="en-US" dirty="0" err="1" smtClean="0"/>
              <a:t>sécurité</a:t>
            </a:r>
            <a:endParaRPr lang="en-US" dirty="0"/>
          </a:p>
        </p:txBody>
      </p:sp>
      <p:pic>
        <p:nvPicPr>
          <p:cNvPr id="2050" name="Picture 2" descr="C:\Documents and Settings\cbwaddell\Local Settings\Temporary Internet Files\Content.IE5\QU7FYARO\MC9002975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657600"/>
            <a:ext cx="392658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7772401" cy="6858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/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err="1" smtClean="0"/>
              <a:t>Tu</a:t>
            </a:r>
            <a:r>
              <a:rPr lang="en-US" dirty="0" smtClean="0"/>
              <a:t> as le </a:t>
            </a:r>
            <a:r>
              <a:rPr lang="en-US" dirty="0" err="1" smtClean="0"/>
              <a:t>droit</a:t>
            </a:r>
            <a:r>
              <a:rPr lang="en-US" dirty="0" smtClean="0"/>
              <a:t> de </a:t>
            </a:r>
            <a:r>
              <a:rPr lang="en-US" dirty="0" err="1" smtClean="0"/>
              <a:t>participer</a:t>
            </a:r>
            <a:r>
              <a:rPr lang="en-US" dirty="0" smtClean="0"/>
              <a:t> à la sécurité à ton lieu de travail :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dirty="0" smtClean="0"/>
              <a:t>à condition d’être un </a:t>
            </a:r>
            <a:r>
              <a:rPr lang="en-US" dirty="0" err="1" smtClean="0"/>
              <a:t>salarié</a:t>
            </a:r>
            <a:r>
              <a:rPr lang="en-US" dirty="0" smtClean="0"/>
              <a:t> à temps </a:t>
            </a:r>
            <a:r>
              <a:rPr lang="en-US" dirty="0" err="1" smtClean="0"/>
              <a:t>plein</a:t>
            </a:r>
            <a:r>
              <a:rPr lang="en-US" dirty="0" smtClean="0"/>
              <a:t>;</a:t>
            </a:r>
          </a:p>
          <a:p>
            <a:pPr marL="800100" lvl="1" indent="-342900"/>
            <a:r>
              <a:rPr lang="en-US" dirty="0" smtClean="0"/>
              <a:t>en </a:t>
            </a:r>
            <a:r>
              <a:rPr lang="en-US" dirty="0" err="1" smtClean="0"/>
              <a:t>présentant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suggestions au </a:t>
            </a:r>
            <a:r>
              <a:rPr lang="en-US" dirty="0" err="1" smtClean="0"/>
              <a:t>surveillant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au     comité </a:t>
            </a:r>
            <a:r>
              <a:rPr lang="en-US" dirty="0" err="1" smtClean="0"/>
              <a:t>mixte</a:t>
            </a:r>
            <a:r>
              <a:rPr lang="en-US" dirty="0" smtClean="0"/>
              <a:t> </a:t>
            </a:r>
            <a:r>
              <a:rPr lang="en-US" dirty="0" err="1" smtClean="0"/>
              <a:t>d’hygiène</a:t>
            </a:r>
            <a:r>
              <a:rPr lang="en-US" dirty="0" smtClean="0"/>
              <a:t> et de sécurité;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dirty="0" smtClean="0"/>
              <a:t>à condition d’être </a:t>
            </a:r>
            <a:r>
              <a:rPr lang="en-US" dirty="0" err="1" smtClean="0"/>
              <a:t>âgé</a:t>
            </a:r>
            <a:r>
              <a:rPr lang="en-US" dirty="0" smtClean="0"/>
              <a:t> de plus de 18 </a:t>
            </a:r>
            <a:r>
              <a:rPr lang="en-US" dirty="0" err="1" smtClean="0"/>
              <a:t>ans</a:t>
            </a:r>
            <a:r>
              <a:rPr lang="en-US" dirty="0" smtClean="0"/>
              <a:t>;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dirty="0" smtClean="0"/>
              <a:t>à condition d’être un </a:t>
            </a:r>
            <a:r>
              <a:rPr lang="en-US" dirty="0" err="1" smtClean="0"/>
              <a:t>surveillant</a:t>
            </a:r>
            <a:endParaRPr lang="en-US" dirty="0" smtClean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3075" name="Picture 3" descr="C:\Documents and Settings\cbwaddell\Local Settings\Temporary Internet Files\Content.IE5\QU7FYARO\MC9000602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42224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7543801" cy="6858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/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err="1"/>
              <a:t>Tu</a:t>
            </a:r>
            <a:r>
              <a:rPr lang="en-US" dirty="0"/>
              <a:t> as le </a:t>
            </a:r>
            <a:r>
              <a:rPr lang="en-US" dirty="0" err="1"/>
              <a:t>droit</a:t>
            </a:r>
            <a:r>
              <a:rPr lang="en-US" dirty="0"/>
              <a:t> de </a:t>
            </a:r>
            <a:r>
              <a:rPr lang="en-US" dirty="0" err="1"/>
              <a:t>participer</a:t>
            </a:r>
            <a:r>
              <a:rPr lang="en-US" dirty="0"/>
              <a:t> à la sécurité à ton lieu de travail :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dirty="0"/>
              <a:t>à condition d’être un </a:t>
            </a:r>
            <a:r>
              <a:rPr lang="en-US" dirty="0" err="1" smtClean="0"/>
              <a:t>salarié</a:t>
            </a:r>
            <a:r>
              <a:rPr lang="en-US" dirty="0" smtClean="0"/>
              <a:t> </a:t>
            </a:r>
            <a:r>
              <a:rPr lang="en-US" dirty="0"/>
              <a:t>à temps </a:t>
            </a:r>
            <a:r>
              <a:rPr lang="en-US" dirty="0" err="1"/>
              <a:t>plein</a:t>
            </a:r>
            <a:r>
              <a:rPr lang="en-US" dirty="0"/>
              <a:t>;</a:t>
            </a:r>
          </a:p>
          <a:p>
            <a:pPr marL="800100" lvl="1" indent="-342900"/>
            <a:r>
              <a:rPr lang="en-US" dirty="0">
                <a:solidFill>
                  <a:schemeClr val="tx2"/>
                </a:solidFill>
              </a:rPr>
              <a:t>en </a:t>
            </a:r>
            <a:r>
              <a:rPr lang="en-US" dirty="0" err="1">
                <a:solidFill>
                  <a:schemeClr val="tx2"/>
                </a:solidFill>
              </a:rPr>
              <a:t>présentant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tes</a:t>
            </a:r>
            <a:r>
              <a:rPr lang="en-US" dirty="0">
                <a:solidFill>
                  <a:schemeClr val="tx2"/>
                </a:solidFill>
              </a:rPr>
              <a:t> suggestions au </a:t>
            </a:r>
            <a:r>
              <a:rPr lang="en-US" dirty="0" err="1">
                <a:solidFill>
                  <a:schemeClr val="tx2"/>
                </a:solidFill>
              </a:rPr>
              <a:t>surveillant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ou</a:t>
            </a:r>
            <a:r>
              <a:rPr lang="en-US" dirty="0">
                <a:solidFill>
                  <a:schemeClr val="tx2"/>
                </a:solidFill>
              </a:rPr>
              <a:t> au </a:t>
            </a:r>
            <a:r>
              <a:rPr lang="en-US" dirty="0" smtClean="0">
                <a:solidFill>
                  <a:schemeClr val="tx2"/>
                </a:solidFill>
              </a:rPr>
              <a:t>     comité </a:t>
            </a:r>
            <a:r>
              <a:rPr lang="en-US" dirty="0" err="1">
                <a:solidFill>
                  <a:schemeClr val="tx2"/>
                </a:solidFill>
              </a:rPr>
              <a:t>mixte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d’hygiène</a:t>
            </a:r>
            <a:r>
              <a:rPr lang="en-US" dirty="0">
                <a:solidFill>
                  <a:schemeClr val="tx2"/>
                </a:solidFill>
              </a:rPr>
              <a:t> et de sécurité;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dirty="0"/>
              <a:t>à condition d’être </a:t>
            </a:r>
            <a:r>
              <a:rPr lang="en-US" dirty="0" err="1"/>
              <a:t>âgé</a:t>
            </a:r>
            <a:r>
              <a:rPr lang="en-US" dirty="0"/>
              <a:t> de plus de 18 </a:t>
            </a:r>
            <a:r>
              <a:rPr lang="en-US" dirty="0" err="1"/>
              <a:t>ans</a:t>
            </a:r>
            <a:r>
              <a:rPr lang="en-US" dirty="0"/>
              <a:t>;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dirty="0"/>
              <a:t>à condition d’être un </a:t>
            </a:r>
            <a:r>
              <a:rPr lang="en-US" dirty="0" err="1" smtClean="0"/>
              <a:t>surveillant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3075" name="Picture 3" descr="C:\Documents and Settings\cbwaddell\Local Settings\Temporary Internet Files\Content.IE5\QU7FYARO\MC9000602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42224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32133" cy="914082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848600" cy="4602163"/>
          </a:xfrm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err="1" smtClean="0"/>
              <a:t>Une</a:t>
            </a:r>
            <a:r>
              <a:rPr lang="en-US" dirty="0" smtClean="0"/>
              <a:t> bonne </a:t>
            </a:r>
            <a:r>
              <a:rPr lang="en-US" dirty="0" err="1" smtClean="0"/>
              <a:t>façon</a:t>
            </a:r>
            <a:r>
              <a:rPr lang="en-US" dirty="0" smtClean="0"/>
              <a:t> de </a:t>
            </a:r>
            <a:r>
              <a:rPr lang="en-US" dirty="0" err="1" smtClean="0"/>
              <a:t>participer</a:t>
            </a:r>
            <a:r>
              <a:rPr lang="en-US" dirty="0" smtClean="0"/>
              <a:t> à ta sécurité au travail </a:t>
            </a:r>
            <a:r>
              <a:rPr lang="en-US" dirty="0" err="1" smtClean="0"/>
              <a:t>est</a:t>
            </a:r>
            <a:r>
              <a:rPr lang="en-US" dirty="0" smtClean="0"/>
              <a:t> : </a:t>
            </a:r>
          </a:p>
          <a:p>
            <a:pPr marL="180975" lvl="1" indent="-180975"/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te</a:t>
            </a:r>
            <a:r>
              <a:rPr lang="en-US" dirty="0" smtClean="0"/>
              <a:t> porter </a:t>
            </a:r>
            <a:r>
              <a:rPr lang="en-US" dirty="0" err="1" smtClean="0"/>
              <a:t>volontaire</a:t>
            </a:r>
            <a:r>
              <a:rPr lang="en-US" dirty="0" smtClean="0"/>
              <a:t> afin de faire </a:t>
            </a:r>
            <a:r>
              <a:rPr lang="en-US" dirty="0" err="1" smtClean="0"/>
              <a:t>partie</a:t>
            </a:r>
            <a:r>
              <a:rPr lang="en-US" dirty="0" smtClean="0"/>
              <a:t> du comité                 </a:t>
            </a:r>
            <a:r>
              <a:rPr lang="en-US" dirty="0" err="1" smtClean="0"/>
              <a:t>mixte</a:t>
            </a:r>
            <a:r>
              <a:rPr lang="en-US" dirty="0" smtClean="0"/>
              <a:t> </a:t>
            </a:r>
            <a:r>
              <a:rPr lang="en-US" dirty="0" err="1" smtClean="0"/>
              <a:t>d’hygiène</a:t>
            </a:r>
            <a:r>
              <a:rPr lang="en-US" dirty="0" smtClean="0"/>
              <a:t> et de sécurité;</a:t>
            </a:r>
          </a:p>
          <a:p>
            <a:pPr marL="180975" lvl="1" indent="-180975"/>
            <a:r>
              <a:rPr lang="en-US" dirty="0" err="1" smtClean="0"/>
              <a:t>d’avoir</a:t>
            </a:r>
            <a:r>
              <a:rPr lang="en-US" dirty="0" smtClean="0"/>
              <a:t> beaucoup de conversations </a:t>
            </a:r>
            <a:r>
              <a:rPr lang="en-US" dirty="0" err="1" smtClean="0"/>
              <a:t>imaginaires</a:t>
            </a:r>
            <a:r>
              <a:rPr lang="en-US" dirty="0" smtClean="0"/>
              <a:t>                         avec ton </a:t>
            </a:r>
            <a:r>
              <a:rPr lang="en-US" dirty="0" err="1" smtClean="0"/>
              <a:t>surveillant</a:t>
            </a:r>
            <a:r>
              <a:rPr lang="en-US" dirty="0" smtClean="0"/>
              <a:t>;                                                       </a:t>
            </a:r>
            <a:endParaRPr lang="en-US" dirty="0"/>
          </a:p>
          <a:p>
            <a:pPr marL="180975" lvl="1" indent="-180975">
              <a:lnSpc>
                <a:spcPct val="150000"/>
              </a:lnSpc>
            </a:pPr>
            <a:r>
              <a:rPr lang="en-US" dirty="0" smtClean="0"/>
              <a:t>de ne pas </a:t>
            </a:r>
            <a:r>
              <a:rPr lang="en-US" dirty="0" err="1" smtClean="0"/>
              <a:t>t’en</a:t>
            </a:r>
            <a:r>
              <a:rPr lang="en-US" dirty="0" smtClean="0"/>
              <a:t> faire! La participation </a:t>
            </a:r>
            <a:r>
              <a:rPr lang="en-US" dirty="0" err="1" smtClean="0"/>
              <a:t>n’aide</a:t>
            </a:r>
            <a:r>
              <a:rPr lang="en-US" dirty="0" smtClean="0"/>
              <a:t> pas de </a:t>
            </a:r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 err="1" smtClean="0"/>
              <a:t>façon</a:t>
            </a:r>
            <a:r>
              <a:rPr lang="en-US" dirty="0" smtClean="0"/>
              <a:t>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 smtClean="0"/>
              <a:t>de </a:t>
            </a:r>
            <a:r>
              <a:rPr lang="en-US" dirty="0" err="1" smtClean="0"/>
              <a:t>raconter</a:t>
            </a:r>
            <a:r>
              <a:rPr lang="en-US" dirty="0" smtClean="0"/>
              <a:t> </a:t>
            </a:r>
            <a:r>
              <a:rPr lang="en-US" dirty="0" err="1" smtClean="0"/>
              <a:t>toutes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inquiétudes</a:t>
            </a:r>
            <a:r>
              <a:rPr lang="en-US" dirty="0" smtClean="0"/>
              <a:t> au </a:t>
            </a:r>
            <a:r>
              <a:rPr lang="en-US" dirty="0" err="1" smtClean="0"/>
              <a:t>sujet</a:t>
            </a:r>
            <a:r>
              <a:rPr lang="en-US" dirty="0" smtClean="0"/>
              <a:t> de la sécurité à ton </a:t>
            </a:r>
            <a:r>
              <a:rPr lang="en-US" dirty="0" err="1" smtClean="0"/>
              <a:t>chien</a:t>
            </a:r>
            <a:r>
              <a:rPr lang="en-US" dirty="0" smtClean="0"/>
              <a:t>.</a:t>
            </a:r>
          </a:p>
        </p:txBody>
      </p:sp>
      <p:pic>
        <p:nvPicPr>
          <p:cNvPr id="4098" name="Picture 2" descr="C:\Documents and Settings\cbwaddell\Local Settings\Temporary Internet Files\Content.IE5\TB0DPX3Y\MC9000896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510743" cy="16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7620001" cy="6096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772400" cy="460216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err="1"/>
              <a:t>Une</a:t>
            </a:r>
            <a:r>
              <a:rPr lang="en-US" dirty="0"/>
              <a:t> bonne </a:t>
            </a:r>
            <a:r>
              <a:rPr lang="en-US" dirty="0" err="1"/>
              <a:t>façon</a:t>
            </a:r>
            <a:r>
              <a:rPr lang="en-US" dirty="0"/>
              <a:t> de </a:t>
            </a:r>
            <a:r>
              <a:rPr lang="en-US" dirty="0" err="1"/>
              <a:t>participer</a:t>
            </a:r>
            <a:r>
              <a:rPr lang="en-US" dirty="0"/>
              <a:t> à ta sécurité au travail </a:t>
            </a:r>
            <a:r>
              <a:rPr lang="en-US" dirty="0" err="1"/>
              <a:t>est</a:t>
            </a:r>
            <a:r>
              <a:rPr lang="en-US" dirty="0"/>
              <a:t> : </a:t>
            </a:r>
          </a:p>
          <a:p>
            <a:pPr marL="180975" lvl="1" indent="-180975"/>
            <a:r>
              <a:rPr lang="en-US" dirty="0">
                <a:solidFill>
                  <a:schemeClr val="tx2"/>
                </a:solidFill>
              </a:rPr>
              <a:t>de </a:t>
            </a:r>
            <a:r>
              <a:rPr lang="en-US" dirty="0" err="1">
                <a:solidFill>
                  <a:schemeClr val="tx2"/>
                </a:solidFill>
              </a:rPr>
              <a:t>te</a:t>
            </a:r>
            <a:r>
              <a:rPr lang="en-US" dirty="0">
                <a:solidFill>
                  <a:schemeClr val="tx2"/>
                </a:solidFill>
              </a:rPr>
              <a:t> porter </a:t>
            </a:r>
            <a:r>
              <a:rPr lang="en-US" dirty="0" err="1">
                <a:solidFill>
                  <a:schemeClr val="tx2"/>
                </a:solidFill>
              </a:rPr>
              <a:t>volontaire</a:t>
            </a:r>
            <a:r>
              <a:rPr lang="en-US" dirty="0">
                <a:solidFill>
                  <a:schemeClr val="tx2"/>
                </a:solidFill>
              </a:rPr>
              <a:t> afin de faire </a:t>
            </a:r>
            <a:r>
              <a:rPr lang="en-US" dirty="0" err="1">
                <a:solidFill>
                  <a:schemeClr val="tx2"/>
                </a:solidFill>
              </a:rPr>
              <a:t>partie</a:t>
            </a:r>
            <a:r>
              <a:rPr lang="en-US" dirty="0">
                <a:solidFill>
                  <a:schemeClr val="tx2"/>
                </a:solidFill>
              </a:rPr>
              <a:t> du comité </a:t>
            </a:r>
            <a:r>
              <a:rPr lang="en-US" dirty="0" smtClean="0">
                <a:solidFill>
                  <a:schemeClr val="tx2"/>
                </a:solidFill>
              </a:rPr>
              <a:t>                </a:t>
            </a:r>
            <a:r>
              <a:rPr lang="en-US" dirty="0" err="1" smtClean="0">
                <a:solidFill>
                  <a:schemeClr val="tx2"/>
                </a:solidFill>
              </a:rPr>
              <a:t>mixte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d’hygiène</a:t>
            </a:r>
            <a:r>
              <a:rPr lang="en-US" dirty="0">
                <a:solidFill>
                  <a:schemeClr val="tx2"/>
                </a:solidFill>
              </a:rPr>
              <a:t> et de sécurité;</a:t>
            </a:r>
          </a:p>
          <a:p>
            <a:pPr marL="180975" lvl="1" indent="-180975"/>
            <a:r>
              <a:rPr lang="en-US" dirty="0" err="1"/>
              <a:t>d’avoir</a:t>
            </a:r>
            <a:r>
              <a:rPr lang="en-US" dirty="0"/>
              <a:t> beaucoup de conversations </a:t>
            </a:r>
            <a:r>
              <a:rPr lang="en-US" dirty="0" err="1"/>
              <a:t>imaginaires</a:t>
            </a:r>
            <a:r>
              <a:rPr lang="en-US" dirty="0"/>
              <a:t> </a:t>
            </a:r>
            <a:r>
              <a:rPr lang="en-US" dirty="0" smtClean="0"/>
              <a:t>                      avec </a:t>
            </a:r>
            <a:r>
              <a:rPr lang="en-US" dirty="0"/>
              <a:t>ton </a:t>
            </a:r>
            <a:r>
              <a:rPr lang="en-US" dirty="0" err="1" smtClean="0"/>
              <a:t>surveillant</a:t>
            </a:r>
            <a:r>
              <a:rPr lang="en-US" dirty="0" smtClean="0"/>
              <a:t>;                                                     </a:t>
            </a:r>
            <a:endParaRPr lang="en-US" dirty="0"/>
          </a:p>
          <a:p>
            <a:pPr marL="180975" lvl="1" indent="-180975">
              <a:lnSpc>
                <a:spcPct val="150000"/>
              </a:lnSpc>
            </a:pPr>
            <a:r>
              <a:rPr lang="en-US" dirty="0"/>
              <a:t>de ne pas </a:t>
            </a:r>
            <a:r>
              <a:rPr lang="en-US" dirty="0" err="1"/>
              <a:t>t’en</a:t>
            </a:r>
            <a:r>
              <a:rPr lang="en-US" dirty="0"/>
              <a:t> faire! La participation </a:t>
            </a:r>
            <a:r>
              <a:rPr lang="en-US" dirty="0" err="1"/>
              <a:t>n’aide</a:t>
            </a:r>
            <a:r>
              <a:rPr lang="en-US" dirty="0"/>
              <a:t> pas de </a:t>
            </a:r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 smtClean="0"/>
              <a:t>façon</a:t>
            </a:r>
            <a:r>
              <a:rPr lang="en-US" dirty="0"/>
              <a:t>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/>
              <a:t>de </a:t>
            </a:r>
            <a:r>
              <a:rPr lang="en-US" dirty="0" err="1"/>
              <a:t>raconter</a:t>
            </a:r>
            <a:r>
              <a:rPr lang="en-US" dirty="0"/>
              <a:t> </a:t>
            </a:r>
            <a:r>
              <a:rPr lang="en-US" dirty="0" err="1" smtClean="0"/>
              <a:t>toutes</a:t>
            </a:r>
            <a:r>
              <a:rPr lang="en-US" dirty="0" smtClean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inquiétudes</a:t>
            </a:r>
            <a:r>
              <a:rPr lang="en-US" dirty="0"/>
              <a:t> au </a:t>
            </a:r>
            <a:r>
              <a:rPr lang="en-US" dirty="0" err="1"/>
              <a:t>sujet</a:t>
            </a:r>
            <a:r>
              <a:rPr lang="en-US" dirty="0"/>
              <a:t> de la sécurité à ton </a:t>
            </a:r>
            <a:r>
              <a:rPr lang="en-US" dirty="0" err="1"/>
              <a:t>chien</a:t>
            </a:r>
            <a:r>
              <a:rPr lang="en-US" dirty="0"/>
              <a:t>.</a:t>
            </a:r>
          </a:p>
        </p:txBody>
      </p:sp>
      <p:pic>
        <p:nvPicPr>
          <p:cNvPr id="4098" name="Picture 2" descr="C:\Documents and Settings\cbwaddell\Local Settings\Temporary Internet Files\Content.IE5\TB0DPX3Y\MC9000896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1510743" cy="16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7332133" cy="7620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/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r>
              <a:rPr lang="en-US" dirty="0" smtClean="0"/>
              <a:t>À un lieu de travail, un comité </a:t>
            </a:r>
            <a:r>
              <a:rPr lang="en-US" dirty="0" err="1" smtClean="0"/>
              <a:t>mixte</a:t>
            </a:r>
            <a:r>
              <a:rPr lang="en-US" dirty="0" smtClean="0"/>
              <a:t> </a:t>
            </a:r>
            <a:r>
              <a:rPr lang="en-US" dirty="0" err="1" smtClean="0"/>
              <a:t>d’hygiène</a:t>
            </a:r>
            <a:r>
              <a:rPr lang="en-US" dirty="0" smtClean="0"/>
              <a:t> et de sécurité </a:t>
            </a:r>
            <a:r>
              <a:rPr lang="en-US" dirty="0" err="1" smtClean="0"/>
              <a:t>doit</a:t>
            </a:r>
            <a:r>
              <a:rPr lang="en-US" dirty="0" smtClean="0"/>
              <a:t> :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/>
              <a:t>ê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établi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l’employeur</a:t>
            </a:r>
            <a:r>
              <a:rPr lang="en-US" dirty="0" smtClean="0"/>
              <a:t> a 20 </a:t>
            </a:r>
            <a:r>
              <a:rPr lang="en-US" dirty="0" err="1" smtClean="0"/>
              <a:t>salariés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plus;</a:t>
            </a:r>
          </a:p>
          <a:p>
            <a:pPr marL="266700" lvl="1" indent="-266700"/>
            <a:r>
              <a:rPr lang="en-US" dirty="0" smtClean="0"/>
              <a:t>se composer d’un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égal</a:t>
            </a:r>
            <a:r>
              <a:rPr lang="en-US" dirty="0" smtClean="0"/>
              <a:t> de </a:t>
            </a:r>
            <a:r>
              <a:rPr lang="en-US" dirty="0" err="1" smtClean="0"/>
              <a:t>salariés</a:t>
            </a:r>
            <a:r>
              <a:rPr lang="en-US" dirty="0" smtClean="0"/>
              <a:t> et de </a:t>
            </a:r>
            <a:r>
              <a:rPr lang="en-US" dirty="0" err="1" smtClean="0"/>
              <a:t>membres</a:t>
            </a:r>
            <a:r>
              <a:rPr lang="en-US" dirty="0" smtClean="0"/>
              <a:t> de la direction;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smtClean="0"/>
              <a:t>se </a:t>
            </a:r>
            <a:r>
              <a:rPr lang="en-US" dirty="0" err="1" smtClean="0"/>
              <a:t>réunir</a:t>
            </a:r>
            <a:r>
              <a:rPr lang="en-US" dirty="0" smtClean="0"/>
              <a:t> à </a:t>
            </a:r>
            <a:r>
              <a:rPr lang="en-US" dirty="0" err="1" smtClean="0"/>
              <a:t>intervalles</a:t>
            </a:r>
            <a:r>
              <a:rPr lang="en-US" dirty="0" smtClean="0"/>
              <a:t> </a:t>
            </a:r>
            <a:r>
              <a:rPr lang="en-US" dirty="0" err="1" smtClean="0"/>
              <a:t>réguliers</a:t>
            </a:r>
            <a:r>
              <a:rPr lang="en-US" dirty="0" smtClean="0"/>
              <a:t>;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 smtClean="0"/>
              <a:t>toutes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réponses</a:t>
            </a:r>
            <a:r>
              <a:rPr lang="en-US" dirty="0" smtClean="0"/>
              <a:t>.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5122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71975"/>
            <a:ext cx="2209800" cy="22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32133" cy="914082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/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r>
              <a:rPr lang="en-US" dirty="0"/>
              <a:t>À un lieu de travail, un comité </a:t>
            </a:r>
            <a:r>
              <a:rPr lang="en-US" dirty="0" err="1"/>
              <a:t>mixte</a:t>
            </a:r>
            <a:r>
              <a:rPr lang="en-US" dirty="0"/>
              <a:t> </a:t>
            </a:r>
            <a:r>
              <a:rPr lang="en-US" dirty="0" err="1"/>
              <a:t>d’hygiène</a:t>
            </a:r>
            <a:r>
              <a:rPr lang="en-US" dirty="0"/>
              <a:t> et de sécurité </a:t>
            </a:r>
            <a:r>
              <a:rPr lang="en-US" dirty="0" err="1"/>
              <a:t>doit</a:t>
            </a:r>
            <a:r>
              <a:rPr lang="en-US" dirty="0"/>
              <a:t> :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établi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l’employeur</a:t>
            </a:r>
            <a:r>
              <a:rPr lang="en-US" dirty="0"/>
              <a:t> a </a:t>
            </a:r>
            <a:r>
              <a:rPr lang="en-US" dirty="0" smtClean="0"/>
              <a:t>20 </a:t>
            </a:r>
            <a:r>
              <a:rPr lang="en-US" dirty="0" err="1" smtClean="0"/>
              <a:t>salariés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plus;</a:t>
            </a:r>
          </a:p>
          <a:p>
            <a:pPr marL="266700" lvl="1" indent="-266700"/>
            <a:r>
              <a:rPr lang="en-US" dirty="0"/>
              <a:t>se composer d’un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 smtClean="0"/>
              <a:t>égal</a:t>
            </a:r>
            <a:r>
              <a:rPr lang="en-US" dirty="0" smtClean="0"/>
              <a:t> de </a:t>
            </a:r>
            <a:r>
              <a:rPr lang="en-US" dirty="0" err="1" smtClean="0"/>
              <a:t>salariés</a:t>
            </a:r>
            <a:r>
              <a:rPr lang="en-US" dirty="0" smtClean="0"/>
              <a:t> </a:t>
            </a:r>
            <a:r>
              <a:rPr lang="en-US" dirty="0"/>
              <a:t>et de </a:t>
            </a:r>
            <a:r>
              <a:rPr lang="en-US" dirty="0" err="1"/>
              <a:t>membres</a:t>
            </a:r>
            <a:r>
              <a:rPr lang="en-US" dirty="0"/>
              <a:t> de la direction;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/>
              <a:t>se </a:t>
            </a:r>
            <a:r>
              <a:rPr lang="en-US" dirty="0" err="1"/>
              <a:t>réunir</a:t>
            </a:r>
            <a:r>
              <a:rPr lang="en-US" dirty="0"/>
              <a:t> à </a:t>
            </a:r>
            <a:r>
              <a:rPr lang="en-US" dirty="0" err="1"/>
              <a:t>intervalles</a:t>
            </a:r>
            <a:r>
              <a:rPr lang="en-US" dirty="0"/>
              <a:t> </a:t>
            </a:r>
            <a:r>
              <a:rPr lang="en-US" dirty="0" err="1"/>
              <a:t>réguliers</a:t>
            </a:r>
            <a:r>
              <a:rPr lang="en-US" dirty="0"/>
              <a:t>;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</a:rPr>
              <a:t>toutes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réponses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209800" cy="22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7467601" cy="6096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r>
              <a:rPr lang="en-US" dirty="0" smtClean="0"/>
              <a:t>À un lieu de travail qui </a:t>
            </a:r>
            <a:r>
              <a:rPr lang="en-US" dirty="0" err="1" smtClean="0"/>
              <a:t>compte</a:t>
            </a:r>
            <a:r>
              <a:rPr lang="en-US" dirty="0" smtClean="0"/>
              <a:t> entre 5 et 19 </a:t>
            </a:r>
            <a:r>
              <a:rPr lang="en-US" dirty="0" err="1" smtClean="0"/>
              <a:t>salariés</a:t>
            </a:r>
            <a:r>
              <a:rPr lang="en-US" dirty="0" smtClean="0"/>
              <a:t> on </a:t>
            </a:r>
            <a:r>
              <a:rPr lang="en-US" dirty="0" err="1" smtClean="0"/>
              <a:t>peut</a:t>
            </a:r>
            <a:r>
              <a:rPr lang="en-US" dirty="0"/>
              <a:t> </a:t>
            </a:r>
            <a:r>
              <a:rPr lang="en-US" dirty="0" err="1" smtClean="0"/>
              <a:t>prévoir</a:t>
            </a:r>
            <a:r>
              <a:rPr lang="en-US" dirty="0" smtClean="0"/>
              <a:t> de :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 smtClean="0"/>
              <a:t>choisir</a:t>
            </a:r>
            <a:r>
              <a:rPr lang="en-US" dirty="0" smtClean="0"/>
              <a:t> un </a:t>
            </a:r>
            <a:r>
              <a:rPr lang="en-US" dirty="0" err="1" smtClean="0"/>
              <a:t>membre</a:t>
            </a:r>
            <a:r>
              <a:rPr lang="en-US" dirty="0" smtClean="0"/>
              <a:t> du </a:t>
            </a:r>
            <a:r>
              <a:rPr lang="en-US" dirty="0" err="1" smtClean="0"/>
              <a:t>conseil</a:t>
            </a:r>
            <a:r>
              <a:rPr lang="en-US" dirty="0" smtClean="0"/>
              <a:t> </a:t>
            </a:r>
            <a:r>
              <a:rPr lang="en-US" dirty="0" err="1" smtClean="0"/>
              <a:t>étudiant</a:t>
            </a:r>
            <a:r>
              <a:rPr lang="en-US" dirty="0" smtClean="0"/>
              <a:t>;</a:t>
            </a:r>
          </a:p>
          <a:p>
            <a:pPr marL="266700" lvl="1" indent="-266700"/>
            <a:r>
              <a:rPr lang="en-US" dirty="0" err="1" smtClean="0"/>
              <a:t>choisir</a:t>
            </a:r>
            <a:r>
              <a:rPr lang="en-US" dirty="0" smtClean="0"/>
              <a:t> un </a:t>
            </a:r>
            <a:r>
              <a:rPr lang="en-US" dirty="0" err="1" smtClean="0"/>
              <a:t>salarié</a:t>
            </a:r>
            <a:r>
              <a:rPr lang="en-US" dirty="0" smtClean="0"/>
              <a:t> qui </a:t>
            </a:r>
            <a:r>
              <a:rPr lang="en-US" dirty="0" err="1" smtClean="0"/>
              <a:t>agira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délégué</a:t>
            </a:r>
            <a:r>
              <a:rPr lang="en-US" dirty="0" smtClean="0"/>
              <a:t> à </a:t>
            </a:r>
            <a:r>
              <a:rPr lang="en-US" dirty="0" err="1" smtClean="0"/>
              <a:t>l’hygiène</a:t>
            </a:r>
            <a:r>
              <a:rPr lang="en-US" dirty="0" smtClean="0"/>
              <a:t> et à la sécurité; 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 smtClean="0"/>
              <a:t>jamais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 de </a:t>
            </a:r>
            <a:r>
              <a:rPr lang="en-US" dirty="0" err="1" smtClean="0"/>
              <a:t>problèmes</a:t>
            </a:r>
            <a:r>
              <a:rPr lang="en-US" dirty="0" smtClean="0"/>
              <a:t> quant à la sécurité;</a:t>
            </a:r>
            <a:endParaRPr lang="en-US" dirty="0"/>
          </a:p>
          <a:p>
            <a:pPr marL="266700" lvl="1" indent="-266700">
              <a:lnSpc>
                <a:spcPct val="150000"/>
              </a:lnSpc>
            </a:pPr>
            <a:r>
              <a:rPr lang="en-US" dirty="0" err="1" smtClean="0"/>
              <a:t>choisir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mascotte</a:t>
            </a:r>
            <a:r>
              <a:rPr lang="en-US" dirty="0" smtClean="0"/>
              <a:t> </a:t>
            </a:r>
            <a:r>
              <a:rPr lang="en-US" dirty="0" err="1" smtClean="0"/>
              <a:t>d’équipe</a:t>
            </a:r>
            <a:r>
              <a:rPr lang="en-US" dirty="0" smtClean="0"/>
              <a:t>.</a:t>
            </a:r>
          </a:p>
          <a:p>
            <a:pPr lvl="1" indent="0">
              <a:lnSpc>
                <a:spcPct val="150000"/>
              </a:lnSpc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6152" name="Picture 8" descr="C:\Documents and Settings\cbwaddell\Local Settings\Temporary Internet Files\Content.IE5\2EUHSN71\MC900340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510958" cy="17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44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sz="3100" dirty="0" smtClean="0"/>
              <a:t>Es-tu aussi </a:t>
            </a:r>
            <a:r>
              <a:rPr lang="fr-CA" sz="3100" dirty="0"/>
              <a:t>en sécurité que </a:t>
            </a:r>
            <a:r>
              <a:rPr lang="fr-CA" sz="3100" dirty="0" smtClean="0"/>
              <a:t>tu </a:t>
            </a:r>
            <a:r>
              <a:rPr lang="fr-CA" sz="3100" dirty="0"/>
              <a:t>le </a:t>
            </a:r>
            <a:r>
              <a:rPr lang="fr-CA" sz="3100" dirty="0" err="1" smtClean="0"/>
              <a:t>croIS</a:t>
            </a:r>
            <a:r>
              <a:rPr lang="fr-CA" sz="3100" dirty="0" smtClean="0"/>
              <a:t>?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pose-TOI </a:t>
            </a:r>
            <a:r>
              <a:rPr lang="en-US" sz="2000" dirty="0" err="1" smtClean="0"/>
              <a:t>trois</a:t>
            </a:r>
            <a:r>
              <a:rPr lang="en-US" sz="2000" dirty="0" smtClean="0"/>
              <a:t> questions.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696200" cy="4068763"/>
          </a:xfrm>
        </p:spPr>
        <p:txBody>
          <a:bodyPr/>
          <a:lstStyle/>
          <a:p>
            <a:r>
              <a:rPr lang="en-US" sz="2400" dirty="0" smtClean="0"/>
              <a:t>PREMI</a:t>
            </a:r>
            <a:r>
              <a:rPr lang="fr-CA" sz="2400" dirty="0" smtClean="0"/>
              <a:t>ÈRE </a:t>
            </a:r>
            <a:r>
              <a:rPr lang="en-US" sz="2400" dirty="0" smtClean="0"/>
              <a:t>QUESTION 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3600" i="1" dirty="0" smtClean="0"/>
              <a:t>Comment </a:t>
            </a:r>
            <a:r>
              <a:rPr lang="en-US" sz="3600" i="1" dirty="0" err="1" smtClean="0"/>
              <a:t>pourrais</a:t>
            </a:r>
            <a:r>
              <a:rPr lang="en-US" sz="3600" i="1" dirty="0" smtClean="0"/>
              <a:t>-je</a:t>
            </a:r>
          </a:p>
          <a:p>
            <a:pPr marL="0" lvl="1" indent="0">
              <a:buNone/>
            </a:pPr>
            <a:r>
              <a:rPr lang="en-US" sz="3600" i="1" dirty="0"/>
              <a:t>m</a:t>
            </a:r>
            <a:r>
              <a:rPr lang="en-US" sz="3600" i="1" dirty="0" smtClean="0"/>
              <a:t>e </a:t>
            </a:r>
            <a:r>
              <a:rPr lang="en-US" sz="3600" i="1" dirty="0" err="1" smtClean="0"/>
              <a:t>blesser</a:t>
            </a:r>
            <a:r>
              <a:rPr lang="en-US" sz="3600" i="1" dirty="0" smtClean="0"/>
              <a:t> au travail?</a:t>
            </a:r>
            <a:endParaRPr lang="en-US" sz="3600" dirty="0"/>
          </a:p>
        </p:txBody>
      </p:sp>
      <p:pic>
        <p:nvPicPr>
          <p:cNvPr id="5" name="Picture 32" descr="C:\Documents and Settings\cbwaddell\Local Settings\Temporary Internet Files\Content.IE5\TB0DPX3Y\MP900439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514600" cy="37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7467601" cy="6096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r>
              <a:rPr lang="en-US" dirty="0" smtClean="0"/>
              <a:t>À un lieu de travail qui </a:t>
            </a:r>
            <a:r>
              <a:rPr lang="en-US" dirty="0" err="1" smtClean="0"/>
              <a:t>compte</a:t>
            </a:r>
            <a:r>
              <a:rPr lang="en-US" dirty="0" smtClean="0"/>
              <a:t> entre 5 et 19 </a:t>
            </a:r>
            <a:r>
              <a:rPr lang="en-US" dirty="0" err="1" smtClean="0"/>
              <a:t>salariés</a:t>
            </a:r>
            <a:r>
              <a:rPr lang="en-US" dirty="0" smtClean="0"/>
              <a:t> on </a:t>
            </a:r>
            <a:r>
              <a:rPr lang="en-US" dirty="0" err="1" smtClean="0"/>
              <a:t>peut</a:t>
            </a:r>
            <a:r>
              <a:rPr lang="en-US" dirty="0"/>
              <a:t> </a:t>
            </a:r>
            <a:r>
              <a:rPr lang="en-US" dirty="0" err="1" smtClean="0"/>
              <a:t>prévoir</a:t>
            </a:r>
            <a:r>
              <a:rPr lang="en-US" dirty="0" smtClean="0"/>
              <a:t> de :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 smtClean="0"/>
              <a:t>choisir</a:t>
            </a:r>
            <a:r>
              <a:rPr lang="en-US" dirty="0" smtClean="0"/>
              <a:t> un </a:t>
            </a:r>
            <a:r>
              <a:rPr lang="en-US" dirty="0" err="1" smtClean="0"/>
              <a:t>membre</a:t>
            </a:r>
            <a:r>
              <a:rPr lang="en-US" dirty="0" smtClean="0"/>
              <a:t> du </a:t>
            </a:r>
            <a:r>
              <a:rPr lang="en-US" dirty="0" err="1" smtClean="0"/>
              <a:t>conseil</a:t>
            </a:r>
            <a:r>
              <a:rPr lang="en-US" dirty="0" smtClean="0"/>
              <a:t> </a:t>
            </a:r>
            <a:r>
              <a:rPr lang="en-US" dirty="0" err="1" smtClean="0"/>
              <a:t>étudiant</a:t>
            </a:r>
            <a:r>
              <a:rPr lang="en-US" dirty="0" smtClean="0"/>
              <a:t>;</a:t>
            </a:r>
          </a:p>
          <a:p>
            <a:pPr marL="266700" lvl="1" indent="-266700"/>
            <a:r>
              <a:rPr lang="en-US" dirty="0" err="1" smtClean="0">
                <a:solidFill>
                  <a:srgbClr val="FF0000"/>
                </a:solidFill>
              </a:rPr>
              <a:t>choisir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salarié</a:t>
            </a:r>
            <a:r>
              <a:rPr lang="en-US" dirty="0" smtClean="0">
                <a:solidFill>
                  <a:srgbClr val="FF0000"/>
                </a:solidFill>
              </a:rPr>
              <a:t> qui </a:t>
            </a:r>
            <a:r>
              <a:rPr lang="en-US" dirty="0" err="1" smtClean="0">
                <a:solidFill>
                  <a:srgbClr val="FF0000"/>
                </a:solidFill>
              </a:rPr>
              <a:t>agira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délégué</a:t>
            </a:r>
            <a:r>
              <a:rPr lang="en-US" dirty="0" smtClean="0">
                <a:solidFill>
                  <a:srgbClr val="FF0000"/>
                </a:solidFill>
              </a:rPr>
              <a:t> à </a:t>
            </a:r>
            <a:r>
              <a:rPr lang="en-US" dirty="0" err="1" smtClean="0">
                <a:solidFill>
                  <a:srgbClr val="FF0000"/>
                </a:solidFill>
              </a:rPr>
              <a:t>l’hygiène</a:t>
            </a:r>
            <a:r>
              <a:rPr lang="en-US" dirty="0" smtClean="0">
                <a:solidFill>
                  <a:srgbClr val="FF0000"/>
                </a:solidFill>
              </a:rPr>
              <a:t> et à la sécurité; </a:t>
            </a:r>
          </a:p>
          <a:p>
            <a:pPr marL="266700" lvl="1" indent="-266700">
              <a:lnSpc>
                <a:spcPct val="150000"/>
              </a:lnSpc>
            </a:pPr>
            <a:r>
              <a:rPr lang="en-US" dirty="0" err="1" smtClean="0"/>
              <a:t>jamais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 de </a:t>
            </a:r>
            <a:r>
              <a:rPr lang="en-US" dirty="0" err="1" smtClean="0"/>
              <a:t>problèmes</a:t>
            </a:r>
            <a:r>
              <a:rPr lang="en-US" dirty="0" smtClean="0"/>
              <a:t> quant à la sécurité;</a:t>
            </a:r>
            <a:endParaRPr lang="en-US" dirty="0"/>
          </a:p>
          <a:p>
            <a:pPr marL="266700" lvl="1" indent="-266700">
              <a:lnSpc>
                <a:spcPct val="150000"/>
              </a:lnSpc>
            </a:pPr>
            <a:r>
              <a:rPr lang="en-US" dirty="0" err="1" smtClean="0"/>
              <a:t>choisir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mascotte</a:t>
            </a:r>
            <a:r>
              <a:rPr lang="en-US" dirty="0" smtClean="0"/>
              <a:t> </a:t>
            </a:r>
            <a:r>
              <a:rPr lang="en-US" dirty="0" err="1" smtClean="0"/>
              <a:t>d’équipe</a:t>
            </a:r>
            <a:r>
              <a:rPr lang="en-US" dirty="0" smtClean="0"/>
              <a:t>.</a:t>
            </a:r>
          </a:p>
          <a:p>
            <a:pPr lvl="1" indent="0">
              <a:lnSpc>
                <a:spcPct val="150000"/>
              </a:lnSpc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6152" name="Picture 8" descr="C:\Documents and Settings\cbwaddell\Local Settings\Temporary Internet Files\Content.IE5\2EUHSN71\MC900340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510958" cy="17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7332133" cy="5334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 smtClean="0"/>
              <a:t>l’énoncé</a:t>
            </a:r>
            <a:r>
              <a:rPr lang="en-US" b="0" i="1" dirty="0" smtClean="0"/>
              <a:t> </a:t>
            </a:r>
            <a:r>
              <a:rPr lang="en-US" b="0" i="1" dirty="0"/>
              <a:t>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pPr marL="342900" indent="-342900"/>
            <a:r>
              <a:rPr lang="en-US" dirty="0" smtClean="0"/>
              <a:t>Le </a:t>
            </a:r>
            <a:r>
              <a:rPr lang="en-US" dirty="0" err="1" smtClean="0"/>
              <a:t>délégué</a:t>
            </a:r>
            <a:r>
              <a:rPr lang="en-US" dirty="0" smtClean="0"/>
              <a:t> à </a:t>
            </a:r>
            <a:r>
              <a:rPr lang="en-US" dirty="0" err="1" smtClean="0"/>
              <a:t>l’hygiène</a:t>
            </a:r>
            <a:r>
              <a:rPr lang="en-US" dirty="0" smtClean="0"/>
              <a:t> et à la sécurité :</a:t>
            </a:r>
          </a:p>
          <a:p>
            <a:pPr marL="180975" lvl="1" indent="-180975"/>
            <a:r>
              <a:rPr lang="en-US" dirty="0" err="1"/>
              <a:t>d</a:t>
            </a:r>
            <a:r>
              <a:rPr lang="en-US" dirty="0" err="1" smtClean="0"/>
              <a:t>oit</a:t>
            </a:r>
            <a:r>
              <a:rPr lang="en-US" dirty="0" smtClean="0"/>
              <a:t> aider à examiner et à </a:t>
            </a:r>
            <a:r>
              <a:rPr lang="en-US" dirty="0" err="1" smtClean="0"/>
              <a:t>régler</a:t>
            </a:r>
            <a:r>
              <a:rPr lang="en-US" dirty="0" smtClean="0"/>
              <a:t> tout </a:t>
            </a:r>
            <a:r>
              <a:rPr lang="en-US" dirty="0" err="1" smtClean="0"/>
              <a:t>problème</a:t>
            </a:r>
            <a:r>
              <a:rPr lang="en-US" dirty="0" smtClean="0"/>
              <a:t> de             sécurité au lieu de travail;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 err="1"/>
              <a:t>d</a:t>
            </a:r>
            <a:r>
              <a:rPr lang="en-US" dirty="0" err="1" smtClean="0"/>
              <a:t>oit</a:t>
            </a:r>
            <a:r>
              <a:rPr lang="en-US" dirty="0" smtClean="0"/>
              <a:t> </a:t>
            </a:r>
            <a:r>
              <a:rPr lang="en-US" dirty="0" err="1" smtClean="0"/>
              <a:t>acheter</a:t>
            </a:r>
            <a:r>
              <a:rPr lang="en-US" dirty="0" smtClean="0"/>
              <a:t> tout article </a:t>
            </a:r>
            <a:r>
              <a:rPr lang="en-US" dirty="0" err="1" smtClean="0"/>
              <a:t>nécessaire</a:t>
            </a:r>
            <a:r>
              <a:rPr lang="en-US" dirty="0" smtClean="0"/>
              <a:t> pour </a:t>
            </a:r>
            <a:r>
              <a:rPr lang="en-US" dirty="0" err="1" smtClean="0"/>
              <a:t>régler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                  les </a:t>
            </a:r>
            <a:r>
              <a:rPr lang="en-US" dirty="0" err="1" smtClean="0"/>
              <a:t>problèmes</a:t>
            </a:r>
            <a:r>
              <a:rPr lang="en-US" dirty="0" smtClean="0"/>
              <a:t> de sécurité;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 err="1"/>
              <a:t>p</a:t>
            </a:r>
            <a:r>
              <a:rPr lang="en-US" dirty="0" err="1" smtClean="0"/>
              <a:t>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demandé</a:t>
            </a:r>
            <a:r>
              <a:rPr lang="en-US" dirty="0" smtClean="0"/>
              <a:t> de </a:t>
            </a:r>
            <a:r>
              <a:rPr lang="en-US" dirty="0" err="1" smtClean="0"/>
              <a:t>demeurer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lieux</a:t>
            </a:r>
            <a:r>
              <a:rPr lang="en-US" dirty="0" smtClean="0"/>
              <a:t> après les           </a:t>
            </a:r>
            <a:r>
              <a:rPr lang="en-US" dirty="0" err="1" smtClean="0"/>
              <a:t>heures</a:t>
            </a:r>
            <a:r>
              <a:rPr lang="en-US" dirty="0" smtClean="0"/>
              <a:t> de travail afin de </a:t>
            </a:r>
            <a:r>
              <a:rPr lang="en-US" dirty="0" err="1" smtClean="0"/>
              <a:t>s’occuper</a:t>
            </a:r>
            <a:r>
              <a:rPr lang="en-US" dirty="0" smtClean="0"/>
              <a:t> des </a:t>
            </a:r>
            <a:r>
              <a:rPr lang="en-US" dirty="0" err="1" smtClean="0"/>
              <a:t>problèmes</a:t>
            </a:r>
            <a:r>
              <a:rPr lang="en-US" dirty="0" smtClean="0"/>
              <a:t> de sécurité;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 smtClean="0"/>
              <a:t>ne </a:t>
            </a:r>
            <a:r>
              <a:rPr lang="en-US" dirty="0" err="1" smtClean="0"/>
              <a:t>reçoit</a:t>
            </a:r>
            <a:r>
              <a:rPr lang="en-US" dirty="0" smtClean="0"/>
              <a:t> </a:t>
            </a:r>
            <a:r>
              <a:rPr lang="en-US" dirty="0" err="1" smtClean="0"/>
              <a:t>aucune</a:t>
            </a:r>
            <a:r>
              <a:rPr lang="en-US" dirty="0" smtClean="0"/>
              <a:t> formation </a:t>
            </a:r>
            <a:r>
              <a:rPr lang="en-US" dirty="0" err="1" smtClean="0"/>
              <a:t>spéciale</a:t>
            </a:r>
            <a:r>
              <a:rPr lang="en-US" dirty="0" smtClean="0"/>
              <a:t> pour </a:t>
            </a:r>
            <a:r>
              <a:rPr lang="en-US" dirty="0" err="1" smtClean="0"/>
              <a:t>agir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délégué</a:t>
            </a:r>
            <a:r>
              <a:rPr lang="en-US" dirty="0" smtClean="0"/>
              <a:t> à son lieu de travail.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7171" name="Picture 3" descr="C:\Documents and Settings\cbwaddell\Local Settings\Temporary Internet Files\Content.IE5\QU7FYARO\MC900389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1805026" cy="15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7332133" cy="7620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602163"/>
          </a:xfrm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pPr marL="342900" indent="-342900"/>
            <a:r>
              <a:rPr lang="en-US" dirty="0" smtClean="0"/>
              <a:t>Le </a:t>
            </a:r>
            <a:r>
              <a:rPr lang="en-US" dirty="0" err="1"/>
              <a:t>délégué</a:t>
            </a:r>
            <a:r>
              <a:rPr lang="en-US" dirty="0"/>
              <a:t> à </a:t>
            </a:r>
            <a:r>
              <a:rPr lang="en-US" dirty="0" err="1"/>
              <a:t>l’hygiène</a:t>
            </a:r>
            <a:r>
              <a:rPr lang="en-US" dirty="0"/>
              <a:t> et à la sécurité :</a:t>
            </a:r>
          </a:p>
          <a:p>
            <a:pPr marL="180975" lvl="1" indent="-180975"/>
            <a:r>
              <a:rPr lang="en-US" dirty="0" err="1">
                <a:solidFill>
                  <a:schemeClr val="tx2"/>
                </a:solidFill>
              </a:rPr>
              <a:t>doit</a:t>
            </a:r>
            <a:r>
              <a:rPr lang="en-US" dirty="0">
                <a:solidFill>
                  <a:schemeClr val="tx2"/>
                </a:solidFill>
              </a:rPr>
              <a:t> aider à examiner et à </a:t>
            </a:r>
            <a:r>
              <a:rPr lang="en-US" dirty="0" err="1">
                <a:solidFill>
                  <a:schemeClr val="tx2"/>
                </a:solidFill>
              </a:rPr>
              <a:t>régler</a:t>
            </a:r>
            <a:r>
              <a:rPr lang="en-US" dirty="0">
                <a:solidFill>
                  <a:schemeClr val="tx2"/>
                </a:solidFill>
              </a:rPr>
              <a:t> tout </a:t>
            </a:r>
            <a:r>
              <a:rPr lang="en-US" dirty="0" err="1">
                <a:solidFill>
                  <a:schemeClr val="tx2"/>
                </a:solidFill>
              </a:rPr>
              <a:t>problème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                         sécurité </a:t>
            </a:r>
            <a:r>
              <a:rPr lang="en-US" dirty="0">
                <a:solidFill>
                  <a:schemeClr val="tx2"/>
                </a:solidFill>
              </a:rPr>
              <a:t>au lieu de travail;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acheter</a:t>
            </a:r>
            <a:r>
              <a:rPr lang="en-US" dirty="0"/>
              <a:t> </a:t>
            </a:r>
            <a:r>
              <a:rPr lang="en-US" dirty="0" smtClean="0"/>
              <a:t>tout article </a:t>
            </a:r>
            <a:r>
              <a:rPr lang="en-US" dirty="0" err="1" smtClean="0"/>
              <a:t>nécessaire</a:t>
            </a:r>
            <a:r>
              <a:rPr lang="en-US" dirty="0" smtClean="0"/>
              <a:t> </a:t>
            </a:r>
            <a:r>
              <a:rPr lang="en-US" dirty="0"/>
              <a:t>pour </a:t>
            </a:r>
            <a:r>
              <a:rPr lang="en-US" dirty="0" err="1"/>
              <a:t>régler</a:t>
            </a:r>
            <a:r>
              <a:rPr lang="en-US" dirty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                  les </a:t>
            </a: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/>
              <a:t>de sécurité;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demandé</a:t>
            </a:r>
            <a:r>
              <a:rPr lang="en-US" dirty="0"/>
              <a:t> de </a:t>
            </a:r>
            <a:r>
              <a:rPr lang="en-US" dirty="0" err="1"/>
              <a:t>demeurer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les </a:t>
            </a:r>
            <a:r>
              <a:rPr lang="en-US" dirty="0" err="1"/>
              <a:t>lieux</a:t>
            </a:r>
            <a:r>
              <a:rPr lang="en-US" dirty="0"/>
              <a:t> après </a:t>
            </a:r>
            <a:r>
              <a:rPr lang="en-US" dirty="0" smtClean="0"/>
              <a:t>les                        </a:t>
            </a:r>
            <a:r>
              <a:rPr lang="en-US" dirty="0" err="1" smtClean="0"/>
              <a:t>heures</a:t>
            </a:r>
            <a:r>
              <a:rPr lang="en-US" dirty="0" smtClean="0"/>
              <a:t> de </a:t>
            </a:r>
            <a:r>
              <a:rPr lang="en-US" dirty="0"/>
              <a:t>travail afin </a:t>
            </a:r>
            <a:r>
              <a:rPr lang="en-US" dirty="0" smtClean="0"/>
              <a:t>de </a:t>
            </a:r>
            <a:r>
              <a:rPr lang="en-US" dirty="0" err="1" smtClean="0"/>
              <a:t>s’occuper</a:t>
            </a:r>
            <a:r>
              <a:rPr lang="en-US" dirty="0" smtClean="0"/>
              <a:t> des </a:t>
            </a:r>
            <a:r>
              <a:rPr lang="en-US" dirty="0" err="1"/>
              <a:t>problèmes</a:t>
            </a:r>
            <a:r>
              <a:rPr lang="en-US" dirty="0"/>
              <a:t> de sécurité;</a:t>
            </a:r>
          </a:p>
          <a:p>
            <a:pPr marL="180975" lvl="1" indent="-180975">
              <a:lnSpc>
                <a:spcPct val="110000"/>
              </a:lnSpc>
            </a:pPr>
            <a:r>
              <a:rPr lang="en-US" dirty="0"/>
              <a:t>ne </a:t>
            </a:r>
            <a:r>
              <a:rPr lang="en-US" dirty="0" err="1"/>
              <a:t>reçoit</a:t>
            </a:r>
            <a:r>
              <a:rPr lang="en-US" dirty="0"/>
              <a:t> </a:t>
            </a:r>
            <a:r>
              <a:rPr lang="en-US" dirty="0" err="1"/>
              <a:t>aucune</a:t>
            </a:r>
            <a:r>
              <a:rPr lang="en-US" dirty="0"/>
              <a:t> formation </a:t>
            </a:r>
            <a:r>
              <a:rPr lang="en-US" dirty="0" err="1"/>
              <a:t>spéciale</a:t>
            </a:r>
            <a:r>
              <a:rPr lang="en-US" dirty="0"/>
              <a:t> pour </a:t>
            </a:r>
            <a:r>
              <a:rPr lang="en-US" dirty="0" err="1"/>
              <a:t>agir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 smtClean="0"/>
              <a:t>délégué</a:t>
            </a:r>
            <a:r>
              <a:rPr lang="en-US" dirty="0" smtClean="0"/>
              <a:t> à          son </a:t>
            </a:r>
            <a:r>
              <a:rPr lang="en-US" dirty="0"/>
              <a:t>lieu de </a:t>
            </a:r>
            <a:r>
              <a:rPr lang="en-US" dirty="0" smtClean="0"/>
              <a:t>travail</a:t>
            </a:r>
            <a:r>
              <a:rPr lang="en-US" dirty="0"/>
              <a:t>.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7171" name="Picture 3" descr="C:\Documents and Settings\cbwaddell\Local Settings\Temporary Internet Files\Content.IE5\QU7FYARO\MC900389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52725"/>
            <a:ext cx="1805026" cy="15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7332133" cy="6858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772400" cy="4602163"/>
          </a:xfrm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pPr marL="342900" indent="-342900"/>
            <a:r>
              <a:rPr lang="en-US" dirty="0" smtClean="0"/>
              <a:t>	Si ton lieu de travail </a:t>
            </a:r>
            <a:r>
              <a:rPr lang="en-US" dirty="0" err="1" smtClean="0"/>
              <a:t>n’a</a:t>
            </a:r>
            <a:r>
              <a:rPr lang="en-US" dirty="0" smtClean="0"/>
              <a:t> pas de comité </a:t>
            </a:r>
            <a:r>
              <a:rPr lang="en-US" dirty="0" err="1" smtClean="0"/>
              <a:t>mixte</a:t>
            </a:r>
            <a:r>
              <a:rPr lang="en-US" dirty="0" smtClean="0"/>
              <a:t> </a:t>
            </a:r>
            <a:r>
              <a:rPr lang="en-US" dirty="0" err="1" smtClean="0"/>
              <a:t>d’hygiène</a:t>
            </a:r>
            <a:r>
              <a:rPr lang="en-US" dirty="0" smtClean="0"/>
              <a:t> et de sécurité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délégué</a:t>
            </a:r>
            <a:r>
              <a:rPr lang="en-US" dirty="0" smtClean="0"/>
              <a:t> à </a:t>
            </a:r>
            <a:r>
              <a:rPr lang="en-US" dirty="0" err="1" smtClean="0"/>
              <a:t>l’hygiène</a:t>
            </a:r>
            <a:r>
              <a:rPr lang="en-US" dirty="0" smtClean="0"/>
              <a:t> et à la sécurité,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devrais</a:t>
            </a:r>
            <a:r>
              <a:rPr lang="en-US" dirty="0" smtClean="0"/>
              <a:t> :</a:t>
            </a:r>
          </a:p>
          <a:p>
            <a:pPr marL="628650" lvl="1" indent="-266700">
              <a:lnSpc>
                <a:spcPct val="150000"/>
              </a:lnSpc>
            </a:pPr>
            <a:r>
              <a:rPr lang="en-US" dirty="0" smtClean="0"/>
              <a:t>former un comité </a:t>
            </a:r>
            <a:r>
              <a:rPr lang="en-US" dirty="0" err="1" smtClean="0"/>
              <a:t>toi-même</a:t>
            </a:r>
            <a:r>
              <a:rPr lang="en-US" dirty="0" smtClean="0"/>
              <a:t>;			</a:t>
            </a:r>
            <a:r>
              <a:rPr lang="en-US" sz="1400" dirty="0" err="1" smtClean="0"/>
              <a:t>Actualités</a:t>
            </a:r>
            <a:endParaRPr lang="en-US" sz="1400" dirty="0" smtClean="0"/>
          </a:p>
          <a:p>
            <a:pPr marL="628650" lvl="1" indent="-266700">
              <a:lnSpc>
                <a:spcPct val="150000"/>
              </a:lnSpc>
            </a:pPr>
            <a:r>
              <a:rPr lang="en-US" dirty="0" err="1" smtClean="0"/>
              <a:t>aller</a:t>
            </a:r>
            <a:r>
              <a:rPr lang="en-US" dirty="0" smtClean="0"/>
              <a:t> en </a:t>
            </a:r>
            <a:r>
              <a:rPr lang="en-US" dirty="0" err="1" smtClean="0"/>
              <a:t>ligne</a:t>
            </a:r>
            <a:r>
              <a:rPr lang="en-US" dirty="0" smtClean="0"/>
              <a:t> pour </a:t>
            </a:r>
            <a:r>
              <a:rPr lang="en-US" dirty="0" err="1" smtClean="0"/>
              <a:t>dénoncer</a:t>
            </a:r>
            <a:r>
              <a:rPr lang="en-US" dirty="0" smtClean="0"/>
              <a:t> ton lieu de travail;</a:t>
            </a:r>
          </a:p>
          <a:p>
            <a:pPr marL="628650" lvl="1" indent="-266700"/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n-US" dirty="0" err="1" smtClean="0"/>
              <a:t>discuter</a:t>
            </a:r>
            <a:r>
              <a:rPr lang="en-US" dirty="0" smtClean="0"/>
              <a:t> avec ton </a:t>
            </a:r>
            <a:r>
              <a:rPr lang="en-US" dirty="0" err="1" smtClean="0"/>
              <a:t>surveillant</a:t>
            </a:r>
            <a:r>
              <a:rPr lang="en-US" dirty="0" smtClean="0"/>
              <a:t> et demander                          </a:t>
            </a:r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possible </a:t>
            </a:r>
            <a:r>
              <a:rPr lang="en-US" dirty="0" err="1" smtClean="0"/>
              <a:t>d’établir</a:t>
            </a:r>
            <a:r>
              <a:rPr lang="en-US" dirty="0" smtClean="0"/>
              <a:t> un comité;</a:t>
            </a:r>
          </a:p>
          <a:p>
            <a:pPr marL="628650" lvl="1" indent="-266700">
              <a:lnSpc>
                <a:spcPct val="150000"/>
              </a:lnSpc>
            </a:pPr>
            <a:r>
              <a:rPr lang="en-US" dirty="0"/>
              <a:t>n</a:t>
            </a:r>
            <a:r>
              <a:rPr lang="en-US" dirty="0" smtClean="0"/>
              <a:t>e pas </a:t>
            </a:r>
            <a:r>
              <a:rPr lang="en-US" dirty="0" err="1" smtClean="0"/>
              <a:t>t’en</a:t>
            </a:r>
            <a:r>
              <a:rPr lang="en-US" dirty="0" smtClean="0"/>
              <a:t> faire car </a:t>
            </a:r>
            <a:r>
              <a:rPr lang="en-US" dirty="0" err="1" smtClean="0"/>
              <a:t>cela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ton </a:t>
            </a:r>
            <a:r>
              <a:rPr lang="en-US" dirty="0" err="1" smtClean="0"/>
              <a:t>problème</a:t>
            </a:r>
            <a:r>
              <a:rPr lang="en-US" dirty="0" smtClean="0"/>
              <a:t>.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8194" name="Picture 2" descr="C:\Documents and Settings\cbwaddell\Local Settings\Temporary Internet Files\Content.IE5\TB0DPX3Y\MC9002343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447800" cy="12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7332133" cy="6858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82000" cy="4602163"/>
          </a:xfrm>
        </p:spPr>
        <p:txBody>
          <a:bodyPr>
            <a:normAutofit/>
          </a:bodyPr>
          <a:lstStyle/>
          <a:p>
            <a:r>
              <a:rPr lang="en-US" b="0" i="1" dirty="0" err="1"/>
              <a:t>Choisis</a:t>
            </a:r>
            <a:r>
              <a:rPr lang="en-US" b="0" i="1" dirty="0"/>
              <a:t> </a:t>
            </a:r>
            <a:r>
              <a:rPr lang="en-US" b="0" i="1" dirty="0" err="1"/>
              <a:t>l’énoncé</a:t>
            </a:r>
            <a:r>
              <a:rPr lang="en-US" b="0" i="1" dirty="0"/>
              <a:t> qui </a:t>
            </a:r>
            <a:r>
              <a:rPr lang="en-US" b="0" i="1" dirty="0" err="1"/>
              <a:t>termine</a:t>
            </a:r>
            <a:r>
              <a:rPr lang="en-US" b="0" i="1" dirty="0"/>
              <a:t> </a:t>
            </a:r>
            <a:r>
              <a:rPr lang="en-US" b="0" i="1" dirty="0" err="1"/>
              <a:t>bien</a:t>
            </a:r>
            <a:r>
              <a:rPr lang="en-US" b="0" i="1" dirty="0"/>
              <a:t> la phrase.</a:t>
            </a:r>
          </a:p>
          <a:p>
            <a:endParaRPr lang="en-US" b="0" i="1" dirty="0" smtClean="0"/>
          </a:p>
          <a:p>
            <a:pPr marL="342900" indent="-342900"/>
            <a:r>
              <a:rPr lang="en-US" dirty="0" smtClean="0"/>
              <a:t>	</a:t>
            </a:r>
            <a:r>
              <a:rPr lang="en-US" dirty="0"/>
              <a:t>Si ton lieu de travail </a:t>
            </a:r>
            <a:r>
              <a:rPr lang="en-US" dirty="0" err="1"/>
              <a:t>n’a</a:t>
            </a:r>
            <a:r>
              <a:rPr lang="en-US" dirty="0"/>
              <a:t> pas de comité </a:t>
            </a:r>
            <a:r>
              <a:rPr lang="en-US" dirty="0" err="1"/>
              <a:t>mixte</a:t>
            </a:r>
            <a:r>
              <a:rPr lang="en-US" dirty="0"/>
              <a:t> </a:t>
            </a:r>
            <a:r>
              <a:rPr lang="en-US" dirty="0" err="1"/>
              <a:t>d’hygiène</a:t>
            </a:r>
            <a:r>
              <a:rPr lang="en-US" dirty="0"/>
              <a:t> et de sécurité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délégué</a:t>
            </a:r>
            <a:r>
              <a:rPr lang="en-US" dirty="0"/>
              <a:t> à </a:t>
            </a:r>
            <a:r>
              <a:rPr lang="en-US" dirty="0" err="1"/>
              <a:t>l’hygiène</a:t>
            </a:r>
            <a:r>
              <a:rPr lang="en-US" dirty="0"/>
              <a:t> et à la sécurité,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devrais</a:t>
            </a:r>
            <a:r>
              <a:rPr lang="en-US" dirty="0"/>
              <a:t> :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dirty="0" smtClean="0"/>
              <a:t>former un comité </a:t>
            </a:r>
            <a:r>
              <a:rPr lang="en-US" dirty="0"/>
              <a:t>un </a:t>
            </a:r>
            <a:r>
              <a:rPr lang="en-US" dirty="0" err="1" smtClean="0"/>
              <a:t>toi-même</a:t>
            </a:r>
            <a:r>
              <a:rPr lang="en-US" dirty="0" smtClean="0"/>
              <a:t>;			     </a:t>
            </a:r>
            <a:r>
              <a:rPr lang="en-US" sz="1400" dirty="0" err="1" smtClean="0"/>
              <a:t>Actualités</a:t>
            </a:r>
            <a:endParaRPr lang="en-US" sz="1400" dirty="0"/>
          </a:p>
          <a:p>
            <a:pPr marL="800100" lvl="1" indent="-342900">
              <a:lnSpc>
                <a:spcPct val="150000"/>
              </a:lnSpc>
            </a:pPr>
            <a:r>
              <a:rPr lang="en-US" dirty="0" err="1"/>
              <a:t>aller</a:t>
            </a:r>
            <a:r>
              <a:rPr lang="en-US" dirty="0"/>
              <a:t> en </a:t>
            </a:r>
            <a:r>
              <a:rPr lang="en-US" dirty="0" err="1"/>
              <a:t>ligne</a:t>
            </a:r>
            <a:r>
              <a:rPr lang="en-US" dirty="0"/>
              <a:t> pour </a:t>
            </a:r>
            <a:r>
              <a:rPr lang="en-US" dirty="0" err="1"/>
              <a:t>dénoncer</a:t>
            </a:r>
            <a:r>
              <a:rPr lang="en-US" dirty="0"/>
              <a:t> ton lieu de travail;</a:t>
            </a:r>
          </a:p>
          <a:p>
            <a:pPr marL="800100" lvl="1" indent="-342900"/>
            <a:r>
              <a:rPr lang="en-US" dirty="0"/>
              <a:t>en </a:t>
            </a:r>
            <a:r>
              <a:rPr lang="en-US" dirty="0" err="1"/>
              <a:t>discuter</a:t>
            </a:r>
            <a:r>
              <a:rPr lang="en-US" dirty="0"/>
              <a:t> avec ton </a:t>
            </a:r>
            <a:r>
              <a:rPr lang="en-US" dirty="0" err="1"/>
              <a:t>surveillant</a:t>
            </a:r>
            <a:r>
              <a:rPr lang="en-US" dirty="0"/>
              <a:t> et demander                            </a:t>
            </a:r>
            <a:r>
              <a:rPr lang="en-US" dirty="0" smtClean="0"/>
              <a:t>    </a:t>
            </a:r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d’établir</a:t>
            </a:r>
            <a:r>
              <a:rPr lang="en-US" dirty="0"/>
              <a:t> un </a:t>
            </a:r>
            <a:r>
              <a:rPr lang="en-US" dirty="0" smtClean="0"/>
              <a:t>comité;</a:t>
            </a:r>
            <a:endParaRPr lang="en-US" dirty="0"/>
          </a:p>
          <a:p>
            <a:pPr marL="800100" lvl="1" indent="-342900">
              <a:lnSpc>
                <a:spcPct val="150000"/>
              </a:lnSpc>
            </a:pPr>
            <a:r>
              <a:rPr lang="en-US" dirty="0"/>
              <a:t>ne pas </a:t>
            </a:r>
            <a:r>
              <a:rPr lang="en-US" dirty="0" err="1"/>
              <a:t>t’en</a:t>
            </a:r>
            <a:r>
              <a:rPr lang="en-US" dirty="0"/>
              <a:t> faire car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ton </a:t>
            </a:r>
            <a:r>
              <a:rPr lang="en-US" dirty="0" err="1"/>
              <a:t>problème</a:t>
            </a:r>
            <a:r>
              <a:rPr lang="en-US" dirty="0"/>
              <a:t>.</a:t>
            </a:r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8194" name="Picture 2" descr="C:\Documents and Settings\cbwaddell\Local Settings\Temporary Internet Files\Content.IE5\TB0DPX3Y\MC9002343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447800" cy="12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5334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À ton tour. . .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Compose </a:t>
            </a:r>
            <a:r>
              <a:rPr lang="en-US" sz="2400" dirty="0" err="1" smtClean="0"/>
              <a:t>une</a:t>
            </a:r>
            <a:r>
              <a:rPr lang="en-US" sz="2400" dirty="0" smtClean="0"/>
              <a:t> conversation fictive entre un </a:t>
            </a:r>
            <a:r>
              <a:rPr lang="en-US" sz="2400" dirty="0" err="1" smtClean="0"/>
              <a:t>salarié</a:t>
            </a:r>
            <a:r>
              <a:rPr lang="en-US" sz="2400" dirty="0" smtClean="0"/>
              <a:t> et un </a:t>
            </a:r>
            <a:r>
              <a:rPr lang="en-US" sz="2400" dirty="0" err="1" smtClean="0"/>
              <a:t>surveillant</a:t>
            </a:r>
            <a:r>
              <a:rPr lang="en-US" sz="2400" dirty="0" smtClean="0"/>
              <a:t> o</a:t>
            </a:r>
            <a:r>
              <a:rPr lang="en-CA" sz="2400" dirty="0" smtClean="0"/>
              <a:t>ù</a:t>
            </a:r>
            <a:r>
              <a:rPr lang="en-US" sz="2400" dirty="0" smtClean="0"/>
              <a:t> le </a:t>
            </a:r>
            <a:r>
              <a:rPr lang="en-US" sz="2400" dirty="0" err="1" smtClean="0"/>
              <a:t>salarié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participe</a:t>
            </a:r>
            <a:r>
              <a:rPr lang="en-US" sz="2400" dirty="0" smtClean="0"/>
              <a:t> à la sécurité au lieu de travail. </a:t>
            </a:r>
            <a:r>
              <a:rPr lang="en-US" i="1" dirty="0" smtClean="0"/>
              <a:t>(</a:t>
            </a:r>
            <a:r>
              <a:rPr lang="en-US" i="1" dirty="0" err="1" smtClean="0"/>
              <a:t>Tu</a:t>
            </a:r>
            <a:r>
              <a:rPr lang="en-US" i="1" dirty="0" smtClean="0"/>
              <a:t> </a:t>
            </a:r>
            <a:r>
              <a:rPr lang="en-US" i="1" dirty="0" err="1" smtClean="0"/>
              <a:t>dois</a:t>
            </a:r>
            <a:r>
              <a:rPr lang="en-US" i="1" dirty="0" smtClean="0"/>
              <a:t> </a:t>
            </a:r>
            <a:r>
              <a:rPr lang="en-US" i="1" dirty="0" err="1" smtClean="0"/>
              <a:t>décider</a:t>
            </a:r>
            <a:r>
              <a:rPr lang="en-US" i="1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le </a:t>
            </a:r>
            <a:r>
              <a:rPr lang="en-US" i="1" dirty="0" err="1" smtClean="0"/>
              <a:t>surveillant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tu</a:t>
            </a:r>
            <a:r>
              <a:rPr lang="en-US" i="1" dirty="0" smtClean="0"/>
              <a:t> </a:t>
            </a:r>
            <a:r>
              <a:rPr lang="en-US" i="1" dirty="0" err="1" smtClean="0"/>
              <a:t>crées</a:t>
            </a:r>
            <a:r>
              <a:rPr lang="en-US" i="1" dirty="0" smtClean="0"/>
              <a:t> </a:t>
            </a:r>
            <a:r>
              <a:rPr lang="en-US" i="1" dirty="0" err="1" smtClean="0"/>
              <a:t>est</a:t>
            </a:r>
            <a:r>
              <a:rPr lang="en-US" i="1" dirty="0" smtClean="0"/>
              <a:t> facile </a:t>
            </a:r>
            <a:r>
              <a:rPr lang="en-US" i="1" dirty="0" err="1" smtClean="0"/>
              <a:t>d’approche</a:t>
            </a:r>
            <a:r>
              <a:rPr lang="en-US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intimidant</a:t>
            </a:r>
            <a:r>
              <a:rPr lang="en-US" i="1" dirty="0" smtClean="0"/>
              <a:t>.)</a:t>
            </a:r>
            <a:r>
              <a:rPr lang="en-US" sz="1800" dirty="0" smtClean="0"/>
              <a:t> </a:t>
            </a:r>
          </a:p>
          <a:p>
            <a:pPr lvl="1" indent="0">
              <a:buNone/>
            </a:pPr>
            <a:r>
              <a:rPr lang="en-US" sz="1700" dirty="0" smtClean="0"/>
              <a:t>  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r>
              <a:rPr lang="en-US" sz="1800" i="1" dirty="0" err="1" smtClean="0"/>
              <a:t>Voir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l’exemple</a:t>
            </a:r>
            <a:r>
              <a:rPr lang="en-US" sz="1800" i="1" dirty="0" smtClean="0"/>
              <a:t> au prochain transparent.</a:t>
            </a:r>
            <a:endParaRPr lang="en-US" sz="1800" i="1" dirty="0"/>
          </a:p>
        </p:txBody>
      </p:sp>
      <p:pic>
        <p:nvPicPr>
          <p:cNvPr id="1030" name="Picture 6" descr="C:\Documents and Settings\cbwaddell\Local Settings\Temporary Internet Files\Content.IE5\TB0DPX3Y\MC9000244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259796" cy="21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373563"/>
          </a:xfrm>
        </p:spPr>
        <p:txBody>
          <a:bodyPr/>
          <a:lstStyle/>
          <a:p>
            <a:pPr marL="1438275" lvl="1" indent="-1438275">
              <a:buNone/>
            </a:pPr>
            <a:r>
              <a:rPr lang="en-US" sz="1400" dirty="0" smtClean="0"/>
              <a:t>SALARIÉ :</a:t>
            </a:r>
            <a:r>
              <a:rPr lang="en-US" b="1" dirty="0" smtClean="0"/>
              <a:t> </a:t>
            </a:r>
            <a:r>
              <a:rPr lang="en-US" dirty="0" smtClean="0"/>
              <a:t>	</a:t>
            </a:r>
            <a:r>
              <a:rPr lang="en-US" b="1" dirty="0" smtClean="0">
                <a:latin typeface="Comic Sans MS" pitchFamily="66" charset="0"/>
              </a:rPr>
              <a:t>Bonjour Justin. As-</a:t>
            </a:r>
            <a:r>
              <a:rPr lang="en-US" b="1" dirty="0" err="1" smtClean="0">
                <a:latin typeface="Comic Sans MS" pitchFamily="66" charset="0"/>
              </a:rPr>
              <a:t>tu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quelques</a:t>
            </a:r>
            <a:r>
              <a:rPr lang="en-US" b="1" dirty="0" smtClean="0">
                <a:latin typeface="Comic Sans MS" pitchFamily="66" charset="0"/>
              </a:rPr>
              <a:t> minutes?</a:t>
            </a:r>
            <a:endParaRPr lang="en-US" b="1" dirty="0">
              <a:latin typeface="Comic Sans MS" pitchFamily="66" charset="0"/>
            </a:endParaRPr>
          </a:p>
          <a:p>
            <a:pPr marL="1438275" lvl="1" indent="-1438275">
              <a:buNone/>
            </a:pPr>
            <a:r>
              <a:rPr lang="en-US" sz="1400" dirty="0" smtClean="0"/>
              <a:t>SURVEILLANT :</a:t>
            </a:r>
            <a:r>
              <a:rPr lang="en-US" dirty="0" smtClean="0"/>
              <a:t> 	</a:t>
            </a:r>
            <a:r>
              <a:rPr lang="en-US" b="1" dirty="0" err="1" smtClean="0">
                <a:latin typeface="Comic Sans MS" pitchFamily="66" charset="0"/>
              </a:rPr>
              <a:t>Certainement</a:t>
            </a:r>
            <a:r>
              <a:rPr lang="en-US" b="1" dirty="0" smtClean="0">
                <a:latin typeface="Comic Sans MS" pitchFamily="66" charset="0"/>
              </a:rPr>
              <a:t>. </a:t>
            </a:r>
            <a:r>
              <a:rPr lang="en-US" b="1" dirty="0" err="1" smtClean="0">
                <a:latin typeface="Comic Sans MS" pitchFamily="66" charset="0"/>
              </a:rPr>
              <a:t>Qu’est-ce</a:t>
            </a:r>
            <a:r>
              <a:rPr lang="en-US" b="1" dirty="0" smtClean="0">
                <a:latin typeface="Comic Sans MS" pitchFamily="66" charset="0"/>
              </a:rPr>
              <a:t> qui se </a:t>
            </a:r>
            <a:r>
              <a:rPr lang="en-US" b="1" dirty="0" err="1" smtClean="0">
                <a:latin typeface="Comic Sans MS" pitchFamily="66" charset="0"/>
              </a:rPr>
              <a:t>passe</a:t>
            </a:r>
            <a:r>
              <a:rPr lang="en-US" b="1" dirty="0" smtClean="0">
                <a:latin typeface="Comic Sans MS" pitchFamily="66" charset="0"/>
              </a:rPr>
              <a:t>?</a:t>
            </a:r>
            <a:endParaRPr lang="en-US" b="1" dirty="0">
              <a:latin typeface="Comic Sans MS" pitchFamily="66" charset="0"/>
            </a:endParaRPr>
          </a:p>
          <a:p>
            <a:pPr marL="1438275" lvl="1" indent="-1438275">
              <a:buNone/>
            </a:pPr>
            <a:r>
              <a:rPr lang="en-US" sz="1400" dirty="0" smtClean="0"/>
              <a:t>SALARIÉ :</a:t>
            </a:r>
            <a:r>
              <a:rPr lang="en-US" dirty="0" smtClean="0"/>
              <a:t> 	</a:t>
            </a:r>
            <a:r>
              <a:rPr lang="en-US" b="1" dirty="0" err="1" smtClean="0">
                <a:latin typeface="Comic Sans MS" pitchFamily="66" charset="0"/>
              </a:rPr>
              <a:t>J’ai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une</a:t>
            </a:r>
            <a:r>
              <a:rPr lang="en-US" b="1" dirty="0" smtClean="0">
                <a:latin typeface="Comic Sans MS" pitchFamily="66" charset="0"/>
              </a:rPr>
              <a:t> question au </a:t>
            </a:r>
            <a:r>
              <a:rPr lang="en-US" b="1" dirty="0" err="1" smtClean="0">
                <a:latin typeface="Comic Sans MS" pitchFamily="66" charset="0"/>
              </a:rPr>
              <a:t>sujet</a:t>
            </a:r>
            <a:r>
              <a:rPr lang="en-US" b="1" dirty="0" smtClean="0">
                <a:latin typeface="Comic Sans MS" pitchFamily="66" charset="0"/>
              </a:rPr>
              <a:t> des </a:t>
            </a:r>
            <a:r>
              <a:rPr lang="en-US" b="1" dirty="0" err="1" smtClean="0">
                <a:latin typeface="Comic Sans MS" pitchFamily="66" charset="0"/>
              </a:rPr>
              <a:t>boîtes</a:t>
            </a:r>
            <a:r>
              <a:rPr lang="en-US" b="1" dirty="0" smtClean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  <a:p>
            <a:pPr marL="1438275" lvl="1" indent="-1438275">
              <a:buNone/>
            </a:pPr>
            <a:r>
              <a:rPr lang="en-US" sz="1400" dirty="0" smtClean="0"/>
              <a:t>SURVEILLANT :</a:t>
            </a:r>
            <a:r>
              <a:rPr lang="en-US" dirty="0" smtClean="0"/>
              <a:t> 	</a:t>
            </a:r>
            <a:r>
              <a:rPr lang="en-US" b="1" dirty="0" err="1" smtClean="0">
                <a:latin typeface="Comic Sans MS" pitchFamily="66" charset="0"/>
              </a:rPr>
              <a:t>Quel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est</a:t>
            </a:r>
            <a:r>
              <a:rPr lang="en-US" b="1" dirty="0" smtClean="0">
                <a:latin typeface="Comic Sans MS" pitchFamily="66" charset="0"/>
              </a:rPr>
              <a:t> le </a:t>
            </a:r>
            <a:r>
              <a:rPr lang="en-US" b="1" dirty="0" err="1" smtClean="0">
                <a:latin typeface="Comic Sans MS" pitchFamily="66" charset="0"/>
              </a:rPr>
              <a:t>problème</a:t>
            </a:r>
            <a:r>
              <a:rPr lang="en-US" b="1" dirty="0" smtClean="0">
                <a:latin typeface="Comic Sans MS" pitchFamily="66" charset="0"/>
              </a:rPr>
              <a:t>?</a:t>
            </a:r>
            <a:endParaRPr lang="en-US" b="1" dirty="0">
              <a:latin typeface="Comic Sans MS" pitchFamily="66" charset="0"/>
            </a:endParaRPr>
          </a:p>
          <a:p>
            <a:pPr marL="1438275" lvl="1" indent="-1438275">
              <a:buNone/>
            </a:pPr>
            <a:r>
              <a:rPr lang="en-US" sz="1400" dirty="0" smtClean="0"/>
              <a:t>SALARIÉ :</a:t>
            </a:r>
            <a:r>
              <a:rPr lang="en-US" dirty="0" smtClean="0"/>
              <a:t> 	</a:t>
            </a:r>
            <a:r>
              <a:rPr lang="en-US" b="1" dirty="0" err="1" smtClean="0">
                <a:latin typeface="Comic Sans MS" pitchFamily="66" charset="0"/>
              </a:rPr>
              <a:t>Elles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sont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très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lourdes</a:t>
            </a:r>
            <a:r>
              <a:rPr lang="en-US" b="1" dirty="0" smtClean="0">
                <a:latin typeface="Comic Sans MS" pitchFamily="66" charset="0"/>
              </a:rPr>
              <a:t>. Comment </a:t>
            </a:r>
            <a:r>
              <a:rPr lang="en-US" b="1" dirty="0" err="1" smtClean="0">
                <a:latin typeface="Comic Sans MS" pitchFamily="66" charset="0"/>
              </a:rPr>
              <a:t>devrais</a:t>
            </a:r>
            <a:r>
              <a:rPr lang="en-US" b="1" dirty="0" smtClean="0">
                <a:latin typeface="Comic Sans MS" pitchFamily="66" charset="0"/>
              </a:rPr>
              <a:t>-je les </a:t>
            </a:r>
            <a:r>
              <a:rPr lang="en-US" b="1" dirty="0" err="1" smtClean="0">
                <a:latin typeface="Comic Sans MS" pitchFamily="66" charset="0"/>
              </a:rPr>
              <a:t>déplacer</a:t>
            </a:r>
            <a:r>
              <a:rPr lang="en-US" b="1" dirty="0" smtClean="0">
                <a:latin typeface="Comic Sans MS" pitchFamily="66" charset="0"/>
              </a:rPr>
              <a:t>?</a:t>
            </a:r>
            <a:endParaRPr lang="en-US" b="1" dirty="0">
              <a:latin typeface="Comic Sans MS" pitchFamily="66" charset="0"/>
            </a:endParaRPr>
          </a:p>
          <a:p>
            <a:pPr marL="1438275" lvl="1" indent="-1438275">
              <a:buNone/>
            </a:pPr>
            <a:r>
              <a:rPr lang="en-US" sz="1400" dirty="0" smtClean="0"/>
              <a:t>SURVEILLANT :</a:t>
            </a:r>
            <a:r>
              <a:rPr lang="en-US" dirty="0" smtClean="0"/>
              <a:t> 	</a:t>
            </a:r>
            <a:r>
              <a:rPr lang="en-US" b="1" dirty="0" err="1" smtClean="0">
                <a:latin typeface="Comic Sans MS" pitchFamily="66" charset="0"/>
              </a:rPr>
              <a:t>Allons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voir</a:t>
            </a:r>
            <a:r>
              <a:rPr lang="en-US" b="1" dirty="0" smtClean="0">
                <a:latin typeface="Comic Sans MS" pitchFamily="66" charset="0"/>
              </a:rPr>
              <a:t>. Je </a:t>
            </a:r>
            <a:r>
              <a:rPr lang="en-US" b="1" dirty="0" err="1" smtClean="0">
                <a:latin typeface="Comic Sans MS" pitchFamily="66" charset="0"/>
              </a:rPr>
              <a:t>suis</a:t>
            </a:r>
            <a:r>
              <a:rPr lang="en-US" b="1" dirty="0" smtClean="0">
                <a:latin typeface="Comic Sans MS" pitchFamily="66" charset="0"/>
              </a:rPr>
              <a:t> content </a:t>
            </a:r>
            <a:r>
              <a:rPr lang="en-US" b="1" dirty="0" err="1" smtClean="0">
                <a:latin typeface="Comic Sans MS" pitchFamily="66" charset="0"/>
              </a:rPr>
              <a:t>que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aies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demandé</a:t>
            </a:r>
            <a:r>
              <a:rPr lang="en-US" b="1" dirty="0" smtClean="0">
                <a:latin typeface="Comic Sans MS" pitchFamily="66" charset="0"/>
              </a:rPr>
              <a:t>.    </a:t>
            </a:r>
            <a:endParaRPr lang="en-US" b="1" dirty="0">
              <a:latin typeface="Comic Sans MS" pitchFamily="66" charset="0"/>
            </a:endParaRPr>
          </a:p>
          <a:p>
            <a:endParaRPr lang="en-US" sz="1800" dirty="0"/>
          </a:p>
        </p:txBody>
      </p:sp>
      <p:sp>
        <p:nvSpPr>
          <p:cNvPr id="4" name="Oval Callout 3"/>
          <p:cNvSpPr/>
          <p:nvPr/>
        </p:nvSpPr>
        <p:spPr>
          <a:xfrm>
            <a:off x="838200" y="4419600"/>
            <a:ext cx="2895600" cy="1600200"/>
          </a:xfrm>
          <a:prstGeom prst="wedgeEllipseCallout">
            <a:avLst>
              <a:gd name="adj1" fmla="val 47531"/>
              <a:gd name="adj2" fmla="val 62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Bonjour Justin. As-</a:t>
            </a:r>
            <a:r>
              <a:rPr lang="en-US" sz="2400" dirty="0" err="1" smtClean="0">
                <a:latin typeface="Comic Sans MS" pitchFamily="66" charset="0"/>
              </a:rPr>
              <a:t>tu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quelques</a:t>
            </a:r>
            <a:r>
              <a:rPr lang="en-US" sz="2400" dirty="0" smtClean="0">
                <a:latin typeface="Comic Sans MS" pitchFamily="66" charset="0"/>
              </a:rPr>
              <a:t> minutes?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334000" y="4588764"/>
            <a:ext cx="3276600" cy="1812036"/>
          </a:xfrm>
          <a:prstGeom prst="wedgeEllipseCallout">
            <a:avLst>
              <a:gd name="adj1" fmla="val -61574"/>
              <a:gd name="adj2" fmla="val 56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Certainement</a:t>
            </a:r>
            <a:r>
              <a:rPr lang="en-US" sz="2400" dirty="0" smtClean="0">
                <a:latin typeface="Comic Sans MS" pitchFamily="66" charset="0"/>
              </a:rPr>
              <a:t>. </a:t>
            </a:r>
            <a:r>
              <a:rPr lang="en-US" sz="2400" dirty="0" err="1" smtClean="0">
                <a:latin typeface="Comic Sans MS" pitchFamily="66" charset="0"/>
              </a:rPr>
              <a:t>Qu’est-ce</a:t>
            </a:r>
            <a:r>
              <a:rPr lang="en-US" sz="2400" dirty="0" smtClean="0">
                <a:latin typeface="Comic Sans MS" pitchFamily="66" charset="0"/>
              </a:rPr>
              <a:t> qui se </a:t>
            </a:r>
            <a:r>
              <a:rPr lang="en-US" sz="2400" dirty="0" err="1" smtClean="0">
                <a:latin typeface="Comic Sans MS" pitchFamily="66" charset="0"/>
              </a:rPr>
              <a:t>passe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685800"/>
          </a:xfrm>
        </p:spPr>
        <p:txBody>
          <a:bodyPr>
            <a:noAutofit/>
          </a:bodyPr>
          <a:lstStyle/>
          <a:p>
            <a:r>
              <a:rPr lang="en-US" sz="2000" dirty="0"/>
              <a:t>EST-CE QUE J’AI UN MOT À DIRE AU SUJET DE MA SÉCURITÉ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495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N’oublie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pas.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 .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as le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Ta participation aux </a:t>
            </a:r>
            <a:r>
              <a:rPr lang="en-US" sz="2400" dirty="0" err="1" smtClean="0"/>
              <a:t>décisions</a:t>
            </a:r>
            <a:r>
              <a:rPr lang="en-US" sz="2400" dirty="0" smtClean="0"/>
              <a:t> en                     </a:t>
            </a:r>
            <a:r>
              <a:rPr lang="en-US" sz="2400" dirty="0" err="1" smtClean="0"/>
              <a:t>matière</a:t>
            </a:r>
            <a:r>
              <a:rPr lang="en-US" sz="2400" dirty="0" smtClean="0"/>
              <a:t> de santé et de sécurité                              </a:t>
            </a:r>
            <a:r>
              <a:rPr lang="en-US" sz="2400" dirty="0" err="1" smtClean="0"/>
              <a:t>peut</a:t>
            </a:r>
            <a:r>
              <a:rPr lang="en-US" sz="2400" dirty="0" smtClean="0"/>
              <a:t> </a:t>
            </a:r>
            <a:r>
              <a:rPr lang="en-US" sz="2400" dirty="0" err="1" smtClean="0"/>
              <a:t>t’aider</a:t>
            </a:r>
            <a:r>
              <a:rPr lang="en-US" sz="2400" dirty="0" smtClean="0"/>
              <a:t> à </a:t>
            </a:r>
            <a:r>
              <a:rPr lang="en-US" sz="2400" dirty="0" err="1" smtClean="0"/>
              <a:t>demeurer</a:t>
            </a:r>
            <a:r>
              <a:rPr lang="en-US" sz="2400" dirty="0" smtClean="0"/>
              <a:t> en sécurité.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7924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DROIT DE PARTICIPER!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Documents and Settings\cbwaddell\Local Settings\Temporary Internet Files\Content.IE5\QU7FYARO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67600" cy="837882"/>
          </a:xfrm>
        </p:spPr>
        <p:txBody>
          <a:bodyPr>
            <a:normAutofit/>
          </a:bodyPr>
          <a:lstStyle/>
          <a:p>
            <a:r>
              <a:rPr lang="fr-CA" sz="2000" dirty="0" smtClean="0"/>
              <a:t>ES-TU AUSSI EN SÉCURITÉ QUE TU LE CROIS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smtClean="0"/>
              <a:t>POSE-TOI TROIS questions.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Trosième</a:t>
            </a:r>
            <a:r>
              <a:rPr lang="en-US" sz="2400" dirty="0" smtClean="0"/>
              <a:t> question 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3600" i="1" dirty="0" err="1" smtClean="0"/>
              <a:t>Quand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est-ce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que</a:t>
            </a:r>
            <a:r>
              <a:rPr lang="en-US" sz="3600" i="1" dirty="0" smtClean="0"/>
              <a:t> </a:t>
            </a:r>
          </a:p>
          <a:p>
            <a:pPr marL="0" lvl="1" indent="0">
              <a:buNone/>
            </a:pPr>
            <a:r>
              <a:rPr lang="en-US" sz="3600" i="1" dirty="0"/>
              <a:t>j</a:t>
            </a:r>
            <a:r>
              <a:rPr lang="en-US" sz="3600" i="1" dirty="0" smtClean="0"/>
              <a:t>e dis </a:t>
            </a:r>
            <a:r>
              <a:rPr lang="en-CA" sz="3600" dirty="0" smtClean="0"/>
              <a:t>« </a:t>
            </a:r>
            <a:r>
              <a:rPr lang="en-US" sz="3600" i="1" dirty="0" smtClean="0"/>
              <a:t>non!</a:t>
            </a:r>
            <a:r>
              <a:rPr lang="en-CA" sz="3600" dirty="0"/>
              <a:t> </a:t>
            </a:r>
            <a:r>
              <a:rPr lang="en-CA" sz="3600" dirty="0" smtClean="0"/>
              <a:t>»</a:t>
            </a:r>
            <a:r>
              <a:rPr lang="en-US" sz="3600" i="1" dirty="0" smtClean="0"/>
              <a:t>? </a:t>
            </a:r>
            <a:endParaRPr lang="en-US" sz="3600" dirty="0"/>
          </a:p>
        </p:txBody>
      </p:sp>
      <p:pic>
        <p:nvPicPr>
          <p:cNvPr id="5" name="Picture 32" descr="C:\Documents and Settings\cbwaddell\Local Settings\Temporary Internet Files\Content.IE5\TB0DPX3Y\MP900439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2475570" cy="37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QUAND EST-CE QUE JE DIS </a:t>
            </a:r>
            <a:r>
              <a:rPr lang="en-CA" sz="2000" dirty="0"/>
              <a:t>« </a:t>
            </a:r>
            <a:r>
              <a:rPr lang="en-US" sz="2000" dirty="0" smtClean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029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Tous</a:t>
            </a:r>
            <a:r>
              <a:rPr lang="en-US" sz="2400" dirty="0" smtClean="0"/>
              <a:t> les </a:t>
            </a:r>
            <a:r>
              <a:rPr lang="en-US" sz="2400" dirty="0" err="1" smtClean="0"/>
              <a:t>salariés</a:t>
            </a:r>
            <a:r>
              <a:rPr lang="en-US" sz="2400" dirty="0" smtClean="0"/>
              <a:t> </a:t>
            </a:r>
            <a:r>
              <a:rPr lang="en-US" sz="2400" dirty="0" err="1" smtClean="0"/>
              <a:t>ont</a:t>
            </a:r>
            <a:r>
              <a:rPr lang="en-US" sz="2400" dirty="0" smtClean="0"/>
              <a:t> le </a:t>
            </a:r>
            <a:r>
              <a:rPr lang="en-US" sz="2400" dirty="0" err="1" smtClean="0"/>
              <a:t>droit</a:t>
            </a:r>
            <a:r>
              <a:rPr lang="en-US" sz="2400" dirty="0" smtClean="0"/>
              <a:t> de </a:t>
            </a:r>
            <a:r>
              <a:rPr lang="en-US" sz="2400" dirty="0" err="1" smtClean="0"/>
              <a:t>refuser</a:t>
            </a:r>
            <a:r>
              <a:rPr lang="en-US" sz="2400" dirty="0" smtClean="0"/>
              <a:t> </a:t>
            </a:r>
            <a:r>
              <a:rPr lang="en-US" sz="2400" dirty="0" err="1" smtClean="0"/>
              <a:t>d’effectuer</a:t>
            </a:r>
            <a:r>
              <a:rPr lang="en-US" sz="2400" dirty="0" smtClean="0"/>
              <a:t> un travail </a:t>
            </a:r>
            <a:r>
              <a:rPr lang="en-US" sz="2400" dirty="0" err="1" smtClean="0"/>
              <a:t>dangereux</a:t>
            </a:r>
            <a:r>
              <a:rPr lang="en-US" sz="2400" dirty="0" smtClean="0"/>
              <a:t>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5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8077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DROIT DE REFUSER! 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" y="4038600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72505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54" y="4072505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44" y="4081649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599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64046" cy="7616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COMMENT POURRAIS-JE ME BLESSER AU TRAVAIL?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Tous</a:t>
            </a:r>
            <a:r>
              <a:rPr lang="en-US" sz="2400" dirty="0" smtClean="0"/>
              <a:t> les </a:t>
            </a:r>
            <a:r>
              <a:rPr lang="en-US" sz="2400" dirty="0" err="1" smtClean="0"/>
              <a:t>salariés</a:t>
            </a:r>
            <a:r>
              <a:rPr lang="en-US" sz="2400" dirty="0" smtClean="0"/>
              <a:t> </a:t>
            </a:r>
            <a:r>
              <a:rPr lang="en-US" sz="2400" dirty="0" err="1" smtClean="0"/>
              <a:t>ont</a:t>
            </a:r>
            <a:r>
              <a:rPr lang="en-US" sz="2400" dirty="0" smtClean="0"/>
              <a:t> le….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18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Tes</a:t>
            </a:r>
            <a:r>
              <a:rPr lang="en-US" sz="1600" dirty="0" smtClean="0"/>
              <a:t> </a:t>
            </a:r>
            <a:r>
              <a:rPr lang="en-US" sz="1600" dirty="0" err="1" smtClean="0"/>
              <a:t>droits</a:t>
            </a:r>
            <a:r>
              <a:rPr lang="en-US" sz="1600" dirty="0" smtClean="0"/>
              <a:t> </a:t>
            </a:r>
            <a:r>
              <a:rPr lang="en-US" sz="1600" dirty="0" err="1" smtClean="0"/>
              <a:t>sont</a:t>
            </a:r>
            <a:r>
              <a:rPr lang="en-US" sz="1600" dirty="0" smtClean="0"/>
              <a:t> </a:t>
            </a:r>
            <a:r>
              <a:rPr lang="en-US" sz="1600" dirty="0" err="1" smtClean="0"/>
              <a:t>expliqués</a:t>
            </a:r>
            <a:r>
              <a:rPr lang="en-US" sz="1600" dirty="0" smtClean="0"/>
              <a:t> </a:t>
            </a:r>
            <a:r>
              <a:rPr lang="en-US" sz="1600" dirty="0" err="1" smtClean="0"/>
              <a:t>dans</a:t>
            </a:r>
            <a:r>
              <a:rPr lang="en-US" sz="1600" dirty="0" smtClean="0"/>
              <a:t> la </a:t>
            </a:r>
            <a:r>
              <a:rPr lang="en-US" sz="1600" i="1" dirty="0" err="1" smtClean="0"/>
              <a:t>Loi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l’hygiène</a:t>
            </a:r>
            <a:r>
              <a:rPr lang="en-US" sz="1600" i="1" dirty="0" smtClean="0"/>
              <a:t> et la sécurité au travail</a:t>
            </a:r>
            <a:r>
              <a:rPr lang="en-US" sz="1600" dirty="0" smtClean="0"/>
              <a:t>. </a:t>
            </a:r>
            <a:r>
              <a:rPr lang="en-US" sz="1600" dirty="0" err="1" smtClean="0"/>
              <a:t>Visite</a:t>
            </a:r>
            <a:r>
              <a:rPr lang="en-US" sz="1600" dirty="0" smtClean="0"/>
              <a:t> le site </a:t>
            </a:r>
            <a:r>
              <a:rPr lang="en-US" sz="1600" i="1" u="sng" dirty="0"/>
              <a:t>princeedwardisland.ca/</a:t>
            </a:r>
            <a:r>
              <a:rPr lang="en-US" sz="1600" i="1" u="sng" dirty="0" err="1"/>
              <a:t>en</a:t>
            </a:r>
            <a:r>
              <a:rPr lang="en-US" sz="1600" i="1" u="sng" dirty="0"/>
              <a:t>/legislation</a:t>
            </a:r>
            <a:r>
              <a:rPr lang="en-US" sz="1600" i="1" dirty="0"/>
              <a:t> </a:t>
            </a:r>
            <a:r>
              <a:rPr lang="en-US" sz="1600" dirty="0" smtClean="0"/>
              <a:t>pour consulter </a:t>
            </a:r>
            <a:r>
              <a:rPr lang="en-US" sz="1600" dirty="0" err="1" smtClean="0"/>
              <a:t>cette</a:t>
            </a:r>
            <a:r>
              <a:rPr lang="en-US" sz="1600" dirty="0" smtClean="0"/>
              <a:t> </a:t>
            </a:r>
            <a:r>
              <a:rPr lang="en-US" sz="1600" i="1" dirty="0" err="1" smtClean="0"/>
              <a:t>Loi</a:t>
            </a:r>
            <a:r>
              <a:rPr lang="en-US" sz="1600" dirty="0" smtClean="0"/>
              <a:t>.  	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2667000"/>
            <a:ext cx="8763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DROIT D’ÊTRE INFORMÉS.</a:t>
            </a:r>
            <a:endParaRPr lang="en-US" sz="5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04" y="3840861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40861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9525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Documents and Settings\cbwaddell\Local Settings\Temporary Internet Files\Content.IE5\QU7FYARO\MC9002409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86" y="3862196"/>
            <a:ext cx="1203860" cy="13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QUAND EST-CE QUE JE DIS </a:t>
            </a:r>
            <a:r>
              <a:rPr lang="en-CA" sz="2000" dirty="0"/>
              <a:t>« </a:t>
            </a:r>
            <a:r>
              <a:rPr lang="en-US" sz="2000" dirty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Cela</a:t>
            </a:r>
            <a:r>
              <a:rPr lang="en-US" sz="2400" dirty="0" smtClean="0"/>
              <a:t> </a:t>
            </a:r>
            <a:r>
              <a:rPr lang="en-US" sz="2400" dirty="0" err="1" smtClean="0"/>
              <a:t>n’est</a:t>
            </a:r>
            <a:r>
              <a:rPr lang="en-US" sz="2400" dirty="0" smtClean="0"/>
              <a:t> pas facile de </a:t>
            </a:r>
            <a:r>
              <a:rPr lang="en-CA" sz="2400" dirty="0" smtClean="0"/>
              <a:t>« </a:t>
            </a:r>
            <a:r>
              <a:rPr lang="en-CA" sz="2400" dirty="0" err="1" smtClean="0"/>
              <a:t>refuser</a:t>
            </a:r>
            <a:r>
              <a:rPr lang="en-CA" sz="2400" dirty="0" smtClean="0"/>
              <a:t> »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1800" i="1" dirty="0" smtClean="0"/>
          </a:p>
          <a:p>
            <a:r>
              <a:rPr lang="en-US" sz="1800" i="1" dirty="0" smtClean="0"/>
              <a:t>Des </a:t>
            </a:r>
            <a:r>
              <a:rPr lang="en-US" sz="1800" i="1" dirty="0" err="1" smtClean="0"/>
              <a:t>exemples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d’autres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façons</a:t>
            </a:r>
            <a:r>
              <a:rPr lang="en-US" sz="1800" i="1" dirty="0" smtClean="0"/>
              <a:t> de dire </a:t>
            </a:r>
            <a:r>
              <a:rPr lang="en-CA" sz="1800" dirty="0"/>
              <a:t>« </a:t>
            </a:r>
            <a:r>
              <a:rPr lang="en-US" sz="1800" i="1" dirty="0" smtClean="0"/>
              <a:t>non</a:t>
            </a:r>
            <a:r>
              <a:rPr lang="en-CA" sz="1800" dirty="0"/>
              <a:t> </a:t>
            </a:r>
            <a:r>
              <a:rPr lang="en-CA" sz="1800" dirty="0" smtClean="0"/>
              <a:t>»</a:t>
            </a:r>
            <a:r>
              <a:rPr lang="en-US" sz="1800" i="1" dirty="0" smtClean="0"/>
              <a:t> se </a:t>
            </a:r>
            <a:r>
              <a:rPr lang="en-US" sz="1800" i="1" dirty="0" err="1" smtClean="0"/>
              <a:t>trouvent</a:t>
            </a:r>
            <a:r>
              <a:rPr lang="en-US" sz="1800" i="1" dirty="0" smtClean="0"/>
              <a:t> au prochain transparent.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79247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10312" y="2440931"/>
            <a:ext cx="2590800" cy="2585269"/>
          </a:xfrm>
          <a:prstGeom prst="cloudCallout">
            <a:avLst>
              <a:gd name="adj1" fmla="val 50450"/>
              <a:gd name="adj2" fmla="val 6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Confronter </a:t>
            </a:r>
            <a:r>
              <a:rPr lang="en-US" sz="2000" dirty="0" err="1" smtClean="0">
                <a:latin typeface="Comic Sans MS" pitchFamily="66" charset="0"/>
              </a:rPr>
              <a:t>mon</a:t>
            </a:r>
            <a:r>
              <a:rPr lang="en-US" sz="2000" dirty="0" smtClean="0">
                <a:latin typeface="Comic Sans MS" pitchFamily="66" charset="0"/>
              </a:rPr>
              <a:t> patron?!  </a:t>
            </a:r>
            <a:r>
              <a:rPr lang="en-US" sz="2000" dirty="0" err="1" smtClean="0">
                <a:latin typeface="Comic Sans MS" pitchFamily="66" charset="0"/>
              </a:rPr>
              <a:t>C’est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difficile</a:t>
            </a:r>
            <a:r>
              <a:rPr lang="en-US" sz="2000" dirty="0" smtClean="0">
                <a:latin typeface="Comic Sans MS" pitchFamily="66" charset="0"/>
              </a:rPr>
              <a:t> à faire!!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124200" y="2440931"/>
            <a:ext cx="2286000" cy="2052434"/>
          </a:xfrm>
          <a:prstGeom prst="cloudCallout">
            <a:avLst>
              <a:gd name="adj1" fmla="val -7405"/>
              <a:gd name="adj2" fmla="val 92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J’ai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peur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cela</a:t>
            </a:r>
            <a:r>
              <a:rPr lang="en-US" sz="2000" dirty="0" smtClean="0">
                <a:latin typeface="Comic Sans MS" pitchFamily="66" charset="0"/>
              </a:rPr>
              <a:t> me </a:t>
            </a:r>
            <a:r>
              <a:rPr lang="en-US" sz="2000" dirty="0" err="1" smtClean="0">
                <a:latin typeface="Comic Sans MS" pitchFamily="66" charset="0"/>
              </a:rPr>
              <a:t>causera</a:t>
            </a:r>
            <a:r>
              <a:rPr lang="en-US" sz="2000" dirty="0" smtClean="0">
                <a:latin typeface="Comic Sans MS" pitchFamily="66" charset="0"/>
              </a:rPr>
              <a:t> des </a:t>
            </a:r>
            <a:r>
              <a:rPr lang="en-US" sz="2000" dirty="0" err="1" smtClean="0">
                <a:latin typeface="Comic Sans MS" pitchFamily="66" charset="0"/>
              </a:rPr>
              <a:t>ennuis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724144" y="2133599"/>
            <a:ext cx="2581656" cy="1948531"/>
          </a:xfrm>
          <a:prstGeom prst="cloudCallout">
            <a:avLst>
              <a:gd name="adj1" fmla="val -29363"/>
              <a:gd name="adj2" fmla="val 87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J’ai</a:t>
            </a:r>
            <a:r>
              <a:rPr lang="en-US" sz="2000" dirty="0" smtClean="0">
                <a:latin typeface="Comic Sans MS" pitchFamily="66" charset="0"/>
              </a:rPr>
              <a:t> de la </a:t>
            </a:r>
            <a:r>
              <a:rPr lang="en-US" sz="2000" dirty="0" err="1" smtClean="0">
                <a:latin typeface="Comic Sans MS" pitchFamily="66" charset="0"/>
              </a:rPr>
              <a:t>difficulté</a:t>
            </a:r>
            <a:r>
              <a:rPr lang="en-US" sz="2000" dirty="0" smtClean="0">
                <a:latin typeface="Comic Sans MS" pitchFamily="66" charset="0"/>
              </a:rPr>
              <a:t> à dire </a:t>
            </a:r>
            <a:r>
              <a:rPr lang="en-CA" sz="2000" dirty="0"/>
              <a:t>« </a:t>
            </a:r>
            <a:r>
              <a:rPr lang="en-US" sz="2000" dirty="0" smtClean="0">
                <a:latin typeface="Comic Sans MS" pitchFamily="66" charset="0"/>
              </a:rPr>
              <a:t>non</a:t>
            </a:r>
            <a:r>
              <a:rPr lang="en-CA" sz="2000" dirty="0"/>
              <a:t> </a:t>
            </a:r>
            <a:r>
              <a:rPr lang="en-CA" sz="2000" dirty="0" smtClean="0"/>
              <a:t>»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QUAND EST-CE QUE JE DIS </a:t>
            </a:r>
            <a:r>
              <a:rPr lang="en-CA" sz="2000" dirty="0"/>
              <a:t>« </a:t>
            </a:r>
            <a:r>
              <a:rPr lang="en-US" sz="2000" dirty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3735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Comment </a:t>
            </a:r>
            <a:r>
              <a:rPr lang="en-US" sz="2400" dirty="0" err="1" smtClean="0"/>
              <a:t>puis</a:t>
            </a:r>
            <a:r>
              <a:rPr lang="en-US" sz="2400" dirty="0" smtClean="0"/>
              <a:t>-je </a:t>
            </a:r>
            <a:r>
              <a:rPr lang="en-US" sz="2400" dirty="0" err="1" smtClean="0"/>
              <a:t>refuser</a:t>
            </a:r>
            <a:r>
              <a:rPr lang="en-US" sz="2400" dirty="0" smtClean="0"/>
              <a:t> sans dire </a:t>
            </a:r>
            <a:r>
              <a:rPr lang="en-CA" sz="2400" dirty="0"/>
              <a:t>« </a:t>
            </a:r>
            <a:r>
              <a:rPr lang="en-US" sz="2400" dirty="0" smtClean="0"/>
              <a:t>non!</a:t>
            </a:r>
            <a:r>
              <a:rPr lang="en-CA" sz="2400" dirty="0"/>
              <a:t> »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/>
              <a:t>« </a:t>
            </a:r>
            <a:r>
              <a:rPr lang="en-US" sz="2400" dirty="0" err="1" smtClean="0"/>
              <a:t>Est-ce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je </a:t>
            </a:r>
            <a:r>
              <a:rPr lang="en-US" sz="2400" dirty="0" err="1" smtClean="0"/>
              <a:t>pourrais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poser </a:t>
            </a:r>
            <a:r>
              <a:rPr lang="en-US" sz="2400" dirty="0" err="1" smtClean="0"/>
              <a:t>une</a:t>
            </a:r>
            <a:r>
              <a:rPr lang="en-US" sz="2400" dirty="0" smtClean="0"/>
              <a:t>                       question? </a:t>
            </a:r>
            <a:r>
              <a:rPr lang="en-CA" sz="2400" dirty="0"/>
              <a:t>»</a:t>
            </a:r>
            <a:endParaRPr lang="en-US" sz="24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/>
              <a:t>« </a:t>
            </a:r>
            <a:r>
              <a:rPr lang="en-US" sz="2400" dirty="0" err="1" smtClean="0"/>
              <a:t>J’ai</a:t>
            </a:r>
            <a:r>
              <a:rPr lang="en-US" sz="2400" dirty="0" smtClean="0"/>
              <a:t> un </a:t>
            </a:r>
            <a:r>
              <a:rPr lang="en-US" sz="2400" dirty="0" err="1" smtClean="0"/>
              <a:t>problème</a:t>
            </a:r>
            <a:r>
              <a:rPr lang="en-US" sz="2400" dirty="0" smtClean="0"/>
              <a:t>. . . </a:t>
            </a:r>
            <a:r>
              <a:rPr lang="en-CA" sz="2400" dirty="0" smtClean="0"/>
              <a:t>»</a:t>
            </a:r>
            <a:endParaRPr lang="en-US" sz="24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/>
              <a:t>« </a:t>
            </a:r>
            <a:r>
              <a:rPr lang="en-US" sz="2400" dirty="0" smtClean="0"/>
              <a:t>Je ne me </a:t>
            </a:r>
            <a:r>
              <a:rPr lang="en-US" sz="2400" dirty="0" err="1" smtClean="0"/>
              <a:t>sens</a:t>
            </a:r>
            <a:r>
              <a:rPr lang="en-US" sz="2400" dirty="0" smtClean="0"/>
              <a:t> pas à </a:t>
            </a:r>
            <a:r>
              <a:rPr lang="en-US" sz="2400" dirty="0" err="1" smtClean="0"/>
              <a:t>l’aise</a:t>
            </a:r>
            <a:r>
              <a:rPr lang="en-US" sz="2400" dirty="0" smtClean="0"/>
              <a:t> de faire                </a:t>
            </a:r>
            <a:r>
              <a:rPr lang="en-US" sz="2400" dirty="0" err="1" smtClean="0"/>
              <a:t>cette</a:t>
            </a:r>
            <a:r>
              <a:rPr lang="en-US" sz="2400" dirty="0" smtClean="0"/>
              <a:t> </a:t>
            </a:r>
            <a:r>
              <a:rPr lang="en-US" sz="2400" dirty="0" err="1" smtClean="0"/>
              <a:t>tâche</a:t>
            </a:r>
            <a:r>
              <a:rPr lang="en-US" sz="2400" dirty="0" smtClean="0"/>
              <a:t>. . . </a:t>
            </a:r>
            <a:r>
              <a:rPr lang="en-CA" sz="2400" dirty="0" smtClean="0"/>
              <a:t>»</a:t>
            </a:r>
            <a:endParaRPr lang="en-US" sz="24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/>
              <a:t>« </a:t>
            </a:r>
            <a:r>
              <a:rPr lang="en-CA" sz="2400" dirty="0" err="1" smtClean="0"/>
              <a:t>Existe</a:t>
            </a:r>
            <a:r>
              <a:rPr lang="en-CA" sz="2400" dirty="0" smtClean="0"/>
              <a:t>-t-</a:t>
            </a:r>
            <a:r>
              <a:rPr lang="en-CA" sz="2400" dirty="0" err="1" smtClean="0"/>
              <a:t>il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façon</a:t>
            </a:r>
            <a:r>
              <a:rPr lang="en-CA" sz="2400" dirty="0" smtClean="0"/>
              <a:t> plus sécuritaire                 de faire </a:t>
            </a:r>
            <a:r>
              <a:rPr lang="en-CA" sz="2400" dirty="0" err="1" smtClean="0"/>
              <a:t>ce</a:t>
            </a:r>
            <a:r>
              <a:rPr lang="en-CA" sz="2400" dirty="0" smtClean="0"/>
              <a:t> travail</a:t>
            </a:r>
            <a:r>
              <a:rPr lang="en-US" sz="2400" i="1" dirty="0" smtClean="0"/>
              <a:t>?</a:t>
            </a:r>
            <a:r>
              <a:rPr lang="en-CA" sz="2400" dirty="0" smtClean="0"/>
              <a:t> 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/>
              <a:t>« </a:t>
            </a:r>
            <a:r>
              <a:rPr lang="en-US" sz="2400" dirty="0" err="1" smtClean="0"/>
              <a:t>Cela</a:t>
            </a:r>
            <a:r>
              <a:rPr lang="en-US" sz="2400" dirty="0" smtClean="0"/>
              <a:t> ne me </a:t>
            </a:r>
            <a:r>
              <a:rPr lang="en-US" sz="2400" dirty="0" err="1" smtClean="0"/>
              <a:t>semble</a:t>
            </a:r>
            <a:r>
              <a:rPr lang="en-US" sz="2400" dirty="0" smtClean="0"/>
              <a:t> pas sécuritaire.</a:t>
            </a:r>
            <a:r>
              <a:rPr lang="en-CA" sz="2400" dirty="0"/>
              <a:t> </a:t>
            </a:r>
            <a:r>
              <a:rPr lang="en-CA" sz="2400" dirty="0" smtClean="0"/>
              <a:t>»</a:t>
            </a:r>
            <a:r>
              <a:rPr lang="en-US" sz="2400" i="1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 descr="C:\Documents and Settings\cbwaddell\Local Settings\Temporary Internet Files\Content.IE5\TB0DPX3Y\MP9004422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629400" y="2819400"/>
            <a:ext cx="18002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QUAND EST-CE QUE JE DIS </a:t>
            </a:r>
            <a:r>
              <a:rPr lang="en-CA" sz="2000" dirty="0"/>
              <a:t>« </a:t>
            </a:r>
            <a:r>
              <a:rPr lang="en-US" sz="2000" dirty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 le fait de </a:t>
            </a:r>
            <a:r>
              <a:rPr lang="en-US" sz="2400" dirty="0" err="1" smtClean="0"/>
              <a:t>refuser</a:t>
            </a:r>
            <a:r>
              <a:rPr lang="en-US" sz="2400" dirty="0" smtClean="0"/>
              <a:t> </a:t>
            </a:r>
            <a:r>
              <a:rPr lang="en-US" sz="2400" dirty="0" err="1" smtClean="0"/>
              <a:t>d’effectuer</a:t>
            </a:r>
            <a:r>
              <a:rPr lang="en-US" sz="2400" dirty="0" smtClean="0"/>
              <a:t> un travail </a:t>
            </a:r>
            <a:r>
              <a:rPr lang="en-US" sz="2400" dirty="0" err="1" smtClean="0"/>
              <a:t>dangereux</a:t>
            </a:r>
            <a:r>
              <a:rPr lang="en-US" sz="2400" dirty="0" smtClean="0"/>
              <a:t> cause </a:t>
            </a:r>
            <a:r>
              <a:rPr lang="en-US" sz="2400" dirty="0" err="1" smtClean="0"/>
              <a:t>autant</a:t>
            </a:r>
            <a:r>
              <a:rPr lang="en-US" sz="2400" dirty="0" smtClean="0"/>
              <a:t> de </a:t>
            </a:r>
            <a:r>
              <a:rPr lang="en-US" sz="2400" dirty="0" err="1" smtClean="0"/>
              <a:t>tracas</a:t>
            </a:r>
            <a:r>
              <a:rPr lang="en-US" sz="2400" dirty="0" smtClean="0"/>
              <a:t>, </a:t>
            </a:r>
            <a:r>
              <a:rPr lang="en-US" sz="2400" dirty="0" err="1" smtClean="0"/>
              <a:t>cela</a:t>
            </a:r>
            <a:r>
              <a:rPr lang="en-US" sz="2400" dirty="0" smtClean="0"/>
              <a:t> en </a:t>
            </a:r>
            <a:r>
              <a:rPr lang="en-US" sz="2400" dirty="0" err="1" smtClean="0"/>
              <a:t>vaut-il</a:t>
            </a:r>
            <a:r>
              <a:rPr lang="en-US" sz="2400" dirty="0" smtClean="0"/>
              <a:t> </a:t>
            </a:r>
            <a:r>
              <a:rPr lang="en-US" sz="2400" dirty="0" err="1" smtClean="0"/>
              <a:t>vraiment</a:t>
            </a:r>
            <a:r>
              <a:rPr lang="en-US" sz="2400" dirty="0" smtClean="0"/>
              <a:t> la </a:t>
            </a:r>
            <a:r>
              <a:rPr lang="en-US" sz="2400" dirty="0" err="1" smtClean="0"/>
              <a:t>peine</a:t>
            </a:r>
            <a:r>
              <a:rPr lang="en-US" sz="2400" dirty="0" smtClean="0"/>
              <a:t>?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err="1" smtClean="0"/>
              <a:t>Qu’en</a:t>
            </a:r>
            <a:r>
              <a:rPr lang="en-US" sz="2400" dirty="0" smtClean="0"/>
              <a:t> </a:t>
            </a:r>
            <a:r>
              <a:rPr lang="en-US" sz="2400" dirty="0" err="1" smtClean="0"/>
              <a:t>penses-tu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6" name="Picture 2" descr="C:\Documents and Settings\cbwaddell\Local Settings\Temporary Internet Files\Content.IE5\QU7FYARO\MP900426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206044" cy="32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QUAND EST-CE QUE JE DIS </a:t>
            </a:r>
            <a:r>
              <a:rPr lang="en-CA" sz="2000" dirty="0"/>
              <a:t>« </a:t>
            </a:r>
            <a:r>
              <a:rPr lang="en-US" sz="2000" dirty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848600" cy="437356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Refuser</a:t>
            </a:r>
            <a:r>
              <a:rPr lang="en-US" sz="2400" dirty="0" smtClean="0"/>
              <a:t> </a:t>
            </a:r>
            <a:r>
              <a:rPr lang="en-US" sz="2400" dirty="0" err="1" smtClean="0"/>
              <a:t>d’effectuer</a:t>
            </a:r>
            <a:r>
              <a:rPr lang="en-US" sz="2400" dirty="0" smtClean="0"/>
              <a:t> un travail </a:t>
            </a:r>
            <a:r>
              <a:rPr lang="en-US" sz="2400" dirty="0" err="1" smtClean="0"/>
              <a:t>dangereux</a:t>
            </a:r>
            <a:r>
              <a:rPr lang="en-US" sz="2400" dirty="0" smtClean="0"/>
              <a:t> 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Première </a:t>
            </a:r>
            <a:r>
              <a:rPr lang="en-US" dirty="0" err="1" smtClean="0"/>
              <a:t>étape</a:t>
            </a:r>
            <a:r>
              <a:rPr lang="en-US" dirty="0" smtClean="0"/>
              <a:t> : </a:t>
            </a:r>
            <a:r>
              <a:rPr lang="en-US" dirty="0" err="1" smtClean="0"/>
              <a:t>Parles</a:t>
            </a:r>
            <a:r>
              <a:rPr lang="en-US" dirty="0" smtClean="0"/>
              <a:t>-en à ton </a:t>
            </a:r>
            <a:r>
              <a:rPr lang="en-US" dirty="0" err="1" smtClean="0"/>
              <a:t>surveillant</a:t>
            </a:r>
            <a:r>
              <a:rPr lang="en-US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étape</a:t>
            </a:r>
            <a:r>
              <a:rPr lang="en-US" dirty="0" smtClean="0"/>
              <a:t> (</a:t>
            </a:r>
            <a:r>
              <a:rPr lang="en-US" dirty="0" err="1" smtClean="0"/>
              <a:t>si</a:t>
            </a:r>
            <a:r>
              <a:rPr lang="en-US" dirty="0" smtClean="0"/>
              <a:t> la première </a:t>
            </a:r>
            <a:r>
              <a:rPr lang="en-US" dirty="0" err="1" smtClean="0"/>
              <a:t>étape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efficace</a:t>
            </a:r>
            <a:r>
              <a:rPr lang="en-US" dirty="0" smtClean="0"/>
              <a:t>) : </a:t>
            </a:r>
            <a:r>
              <a:rPr lang="en-US" dirty="0" err="1" smtClean="0"/>
              <a:t>Parles</a:t>
            </a:r>
            <a:r>
              <a:rPr lang="en-US" dirty="0" smtClean="0"/>
              <a:t>-en à ton </a:t>
            </a:r>
            <a:r>
              <a:rPr lang="en-US" dirty="0" err="1" smtClean="0"/>
              <a:t>délégué</a:t>
            </a:r>
            <a:r>
              <a:rPr lang="en-US" dirty="0" smtClean="0"/>
              <a:t> à </a:t>
            </a:r>
            <a:r>
              <a:rPr lang="en-US" dirty="0" err="1" smtClean="0"/>
              <a:t>l’hygiène</a:t>
            </a:r>
            <a:r>
              <a:rPr lang="en-US" dirty="0" smtClean="0"/>
              <a:t> et à la sécurité </a:t>
            </a:r>
            <a:r>
              <a:rPr lang="en-US" dirty="0" err="1" smtClean="0"/>
              <a:t>ou</a:t>
            </a:r>
            <a:r>
              <a:rPr lang="en-US" dirty="0" smtClean="0"/>
              <a:t> à un </a:t>
            </a:r>
            <a:r>
              <a:rPr lang="en-US" dirty="0" err="1" smtClean="0"/>
              <a:t>membre</a:t>
            </a:r>
            <a:r>
              <a:rPr lang="en-US" dirty="0" smtClean="0"/>
              <a:t> du comité </a:t>
            </a:r>
            <a:r>
              <a:rPr lang="en-US" dirty="0" err="1" smtClean="0"/>
              <a:t>mixte</a:t>
            </a:r>
            <a:r>
              <a:rPr lang="en-US" dirty="0" smtClean="0"/>
              <a:t> </a:t>
            </a:r>
            <a:r>
              <a:rPr lang="en-US" dirty="0" err="1" smtClean="0"/>
              <a:t>d’hygiène</a:t>
            </a:r>
            <a:r>
              <a:rPr lang="en-US" dirty="0" smtClean="0"/>
              <a:t> et de sécurité.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étape</a:t>
            </a:r>
            <a:r>
              <a:rPr lang="en-US" dirty="0" smtClean="0"/>
              <a:t> (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étape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efficace</a:t>
            </a:r>
            <a:r>
              <a:rPr lang="en-US" dirty="0" smtClean="0"/>
              <a:t> non plus) : Communique avec Travail sécuritaire NB et un agent </a:t>
            </a:r>
            <a:r>
              <a:rPr lang="en-US" dirty="0" err="1" smtClean="0"/>
              <a:t>fera</a:t>
            </a:r>
            <a:r>
              <a:rPr lang="en-US" dirty="0" smtClean="0"/>
              <a:t> </a:t>
            </a:r>
            <a:r>
              <a:rPr lang="en-US" dirty="0" err="1" smtClean="0"/>
              <a:t>enquête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7924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Documents and Settings\cbwaddell\Local Settings\Temporary Internet Files\Content.IE5\2EUHSN71\MC9000569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99" y="1371600"/>
            <a:ext cx="2487400" cy="19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QUAND EST-CE QUE JE DIS </a:t>
            </a:r>
            <a:r>
              <a:rPr lang="en-CA" sz="2000" dirty="0"/>
              <a:t>« </a:t>
            </a:r>
            <a:r>
              <a:rPr lang="en-US" sz="2000" dirty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Voici</a:t>
            </a:r>
            <a:r>
              <a:rPr lang="en-US" dirty="0" smtClean="0"/>
              <a:t> des situations o</a:t>
            </a:r>
            <a:r>
              <a:rPr lang="en-CA" dirty="0" smtClean="0"/>
              <a:t>ù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auras </a:t>
            </a:r>
            <a:r>
              <a:rPr lang="en-US" dirty="0" err="1" smtClean="0"/>
              <a:t>peut-être</a:t>
            </a:r>
            <a:r>
              <a:rPr lang="en-US" dirty="0" smtClean="0"/>
              <a:t> à </a:t>
            </a:r>
            <a:r>
              <a:rPr lang="en-US" dirty="0" err="1" smtClean="0"/>
              <a:t>exercer</a:t>
            </a:r>
            <a:r>
              <a:rPr lang="en-US" dirty="0" smtClean="0"/>
              <a:t> ton </a:t>
            </a:r>
            <a:r>
              <a:rPr lang="en-US" dirty="0" err="1" smtClean="0"/>
              <a:t>droit</a:t>
            </a:r>
            <a:r>
              <a:rPr lang="en-US" dirty="0" smtClean="0"/>
              <a:t> de </a:t>
            </a:r>
            <a:r>
              <a:rPr lang="en-US" dirty="0" err="1" smtClean="0"/>
              <a:t>refuser</a:t>
            </a:r>
            <a:r>
              <a:rPr lang="en-US" dirty="0" smtClean="0"/>
              <a:t> un travail </a:t>
            </a:r>
            <a:r>
              <a:rPr lang="en-US" dirty="0" err="1" smtClean="0"/>
              <a:t>dangereux</a:t>
            </a:r>
            <a:r>
              <a:rPr lang="en-US" dirty="0" smtClean="0"/>
              <a:t> 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On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demande</a:t>
            </a:r>
            <a:r>
              <a:rPr lang="en-US" b="0" dirty="0" smtClean="0"/>
              <a:t> de </a:t>
            </a:r>
            <a:r>
              <a:rPr lang="en-US" b="0" dirty="0" err="1" smtClean="0"/>
              <a:t>travailler</a:t>
            </a:r>
            <a:r>
              <a:rPr lang="en-US" b="0" dirty="0" smtClean="0"/>
              <a:t> </a:t>
            </a:r>
            <a:r>
              <a:rPr lang="en-US" b="0" dirty="0" err="1" smtClean="0"/>
              <a:t>seul</a:t>
            </a:r>
            <a:r>
              <a:rPr lang="en-US" b="0" dirty="0" smtClean="0"/>
              <a:t> sans bonne </a:t>
            </a:r>
            <a:r>
              <a:rPr lang="en-US" b="0" dirty="0" err="1" smtClean="0"/>
              <a:t>mesure</a:t>
            </a:r>
            <a:r>
              <a:rPr lang="en-US" b="0" dirty="0" smtClean="0"/>
              <a:t>             de sécurité.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On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demande</a:t>
            </a:r>
            <a:r>
              <a:rPr lang="en-US" b="0" dirty="0" smtClean="0"/>
              <a:t> de </a:t>
            </a:r>
            <a:r>
              <a:rPr lang="en-US" b="0" dirty="0" err="1" smtClean="0"/>
              <a:t>te</a:t>
            </a:r>
            <a:r>
              <a:rPr lang="en-US" b="0" dirty="0" smtClean="0"/>
              <a:t> </a:t>
            </a:r>
            <a:r>
              <a:rPr lang="en-US" b="0" dirty="0" err="1" smtClean="0"/>
              <a:t>servir</a:t>
            </a:r>
            <a:r>
              <a:rPr lang="en-US" b="0" dirty="0" smtClean="0"/>
              <a:t> de </a:t>
            </a:r>
            <a:r>
              <a:rPr lang="en-US" b="0" dirty="0" err="1" smtClean="0"/>
              <a:t>nouvel</a:t>
            </a:r>
            <a:r>
              <a:rPr lang="en-US" b="0" dirty="0" smtClean="0"/>
              <a:t> </a:t>
            </a:r>
            <a:r>
              <a:rPr lang="en-US" b="0" dirty="0" err="1" smtClean="0"/>
              <a:t>équipement</a:t>
            </a:r>
            <a:r>
              <a:rPr lang="en-US" b="0" dirty="0" smtClean="0"/>
              <a:t>              sans </a:t>
            </a:r>
            <a:r>
              <a:rPr lang="en-US" b="0" dirty="0" err="1" smtClean="0"/>
              <a:t>t’avoir</a:t>
            </a:r>
            <a:r>
              <a:rPr lang="en-US" b="0" dirty="0" smtClean="0"/>
              <a:t> </a:t>
            </a:r>
            <a:r>
              <a:rPr lang="en-US" b="0" dirty="0" err="1" smtClean="0"/>
              <a:t>formé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On </a:t>
            </a:r>
            <a:r>
              <a:rPr lang="en-US" b="0" dirty="0" err="1" smtClean="0"/>
              <a:t>s’attend</a:t>
            </a:r>
            <a:r>
              <a:rPr lang="en-US" b="0" dirty="0" smtClean="0"/>
              <a:t> à </a:t>
            </a:r>
            <a:r>
              <a:rPr lang="en-US" b="0" dirty="0" err="1" smtClean="0"/>
              <a:t>ce</a:t>
            </a:r>
            <a:r>
              <a:rPr lang="en-US" b="0" dirty="0" smtClean="0"/>
              <a:t>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tu</a:t>
            </a:r>
            <a:r>
              <a:rPr lang="en-US" b="0" dirty="0" smtClean="0"/>
              <a:t> </a:t>
            </a:r>
            <a:r>
              <a:rPr lang="en-US" b="0" dirty="0" err="1" smtClean="0"/>
              <a:t>utilises</a:t>
            </a:r>
            <a:r>
              <a:rPr lang="en-US" b="0" dirty="0" smtClean="0"/>
              <a:t> de </a:t>
            </a:r>
            <a:r>
              <a:rPr lang="en-US" b="0" dirty="0" err="1" smtClean="0"/>
              <a:t>l’équipement</a:t>
            </a:r>
            <a:r>
              <a:rPr lang="en-US" b="0" dirty="0" smtClean="0"/>
              <a:t> </a:t>
            </a:r>
            <a:r>
              <a:rPr lang="en-US" b="0" dirty="0" err="1" smtClean="0"/>
              <a:t>défectueux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On ne </a:t>
            </a:r>
            <a:r>
              <a:rPr lang="en-US" b="0" dirty="0" err="1" smtClean="0"/>
              <a:t>t’informe</a:t>
            </a:r>
            <a:r>
              <a:rPr lang="en-US" b="0" dirty="0" smtClean="0"/>
              <a:t> pas au </a:t>
            </a:r>
            <a:r>
              <a:rPr lang="en-US" b="0" dirty="0" err="1" smtClean="0"/>
              <a:t>sujet</a:t>
            </a:r>
            <a:r>
              <a:rPr lang="en-US" b="0" dirty="0" smtClean="0"/>
              <a:t> </a:t>
            </a:r>
            <a:r>
              <a:rPr lang="en-US" b="0" dirty="0" err="1" smtClean="0"/>
              <a:t>d’équipement</a:t>
            </a:r>
            <a:r>
              <a:rPr lang="en-US" b="0" dirty="0" smtClean="0"/>
              <a:t> de protection </a:t>
            </a:r>
            <a:r>
              <a:rPr lang="en-US" b="0" dirty="0" err="1" smtClean="0"/>
              <a:t>individuelle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on ne </a:t>
            </a:r>
            <a:r>
              <a:rPr lang="en-US" b="0" dirty="0" err="1" smtClean="0"/>
              <a:t>t’en</a:t>
            </a:r>
            <a:r>
              <a:rPr lang="en-US" b="0" dirty="0" smtClean="0"/>
              <a:t> </a:t>
            </a:r>
            <a:r>
              <a:rPr lang="en-US" b="0" dirty="0" err="1" smtClean="0"/>
              <a:t>remet</a:t>
            </a:r>
            <a:r>
              <a:rPr lang="en-US" b="0" dirty="0" smtClean="0"/>
              <a:t> pas.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On </a:t>
            </a:r>
            <a:r>
              <a:rPr lang="en-US" b="0" dirty="0" err="1" smtClean="0"/>
              <a:t>effectue</a:t>
            </a:r>
            <a:r>
              <a:rPr lang="en-US" b="0" dirty="0" smtClean="0"/>
              <a:t> des </a:t>
            </a:r>
            <a:r>
              <a:rPr lang="en-US" b="0" dirty="0" err="1" smtClean="0"/>
              <a:t>changements</a:t>
            </a:r>
            <a:r>
              <a:rPr lang="en-US" b="0" dirty="0" smtClean="0"/>
              <a:t> quant aux </a:t>
            </a:r>
            <a:r>
              <a:rPr lang="en-US" b="0" dirty="0" err="1" smtClean="0"/>
              <a:t>tâches</a:t>
            </a:r>
            <a:r>
              <a:rPr lang="en-US" b="0" dirty="0" smtClean="0"/>
              <a:t>, aux </a:t>
            </a:r>
            <a:r>
              <a:rPr lang="en-US" b="0" dirty="0" err="1" smtClean="0"/>
              <a:t>matériaux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aux </a:t>
            </a:r>
            <a:r>
              <a:rPr lang="en-US" b="0" dirty="0" err="1" smtClean="0"/>
              <a:t>réglages</a:t>
            </a:r>
            <a:r>
              <a:rPr lang="en-US" b="0" dirty="0" smtClean="0"/>
              <a:t> sans </a:t>
            </a:r>
            <a:r>
              <a:rPr lang="en-US" b="0" dirty="0" err="1" smtClean="0"/>
              <a:t>offrir</a:t>
            </a:r>
            <a:r>
              <a:rPr lang="en-US" b="0" dirty="0" smtClean="0"/>
              <a:t> de formation en sécurité </a:t>
            </a:r>
            <a:r>
              <a:rPr lang="en-US" b="0" dirty="0" err="1" smtClean="0"/>
              <a:t>additionnelle</a:t>
            </a:r>
            <a:r>
              <a:rPr lang="en-US" b="0" dirty="0" smtClean="0"/>
              <a:t>.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7924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C:\Documents and Settings\cbwaddell\Local Settings\Temporary Internet Files\Content.IE5\2EUHSN71\MC9002305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2" y="2286000"/>
            <a:ext cx="146433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QUAND EST-CE QUE JE DIS </a:t>
            </a:r>
            <a:r>
              <a:rPr lang="en-CA" sz="2000" dirty="0"/>
              <a:t>« </a:t>
            </a:r>
            <a:r>
              <a:rPr lang="en-US" sz="2000" dirty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0010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À ton tour.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Élabore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r>
              <a:rPr lang="en-US" dirty="0" err="1" smtClean="0"/>
              <a:t>directrice</a:t>
            </a:r>
            <a:r>
              <a:rPr lang="en-US" dirty="0" smtClean="0"/>
              <a:t> qui </a:t>
            </a:r>
            <a:r>
              <a:rPr lang="en-US" dirty="0" err="1" smtClean="0"/>
              <a:t>aiderait</a:t>
            </a:r>
            <a:r>
              <a:rPr lang="en-US" dirty="0" smtClean="0"/>
              <a:t> un </a:t>
            </a:r>
            <a:r>
              <a:rPr lang="en-US" dirty="0" err="1" smtClean="0"/>
              <a:t>salarié</a:t>
            </a:r>
            <a:r>
              <a:rPr lang="en-US" dirty="0" smtClean="0"/>
              <a:t> à savoir </a:t>
            </a: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dire </a:t>
            </a:r>
            <a:r>
              <a:rPr lang="en-CA" dirty="0"/>
              <a:t>« </a:t>
            </a:r>
            <a:r>
              <a:rPr lang="en-US" dirty="0" smtClean="0"/>
              <a:t>Non! </a:t>
            </a:r>
            <a:r>
              <a:rPr lang="en-CA" dirty="0"/>
              <a:t>»</a:t>
            </a:r>
            <a:endParaRPr lang="en-US" dirty="0" smtClean="0"/>
          </a:p>
          <a:p>
            <a:pPr lvl="1" indent="0">
              <a:buNone/>
            </a:pPr>
            <a:r>
              <a:rPr lang="en-US" dirty="0" err="1" smtClean="0"/>
              <a:t>Exemples</a:t>
            </a:r>
            <a:r>
              <a:rPr lang="en-US" dirty="0" smtClean="0"/>
              <a:t> :</a:t>
            </a:r>
          </a:p>
          <a:p>
            <a:pPr marL="800100" lvl="1" indent="-342900"/>
            <a:r>
              <a:rPr lang="en-US" dirty="0" err="1" smtClean="0"/>
              <a:t>Lorsque</a:t>
            </a:r>
            <a:r>
              <a:rPr lang="en-US" dirty="0" smtClean="0"/>
              <a:t> ton patron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d’utiliser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machine, </a:t>
            </a:r>
            <a:r>
              <a:rPr lang="en-US" dirty="0" err="1" smtClean="0"/>
              <a:t>mais</a:t>
            </a:r>
            <a:r>
              <a:rPr lang="en-US" dirty="0" smtClean="0"/>
              <a:t> ne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pas comment </a:t>
            </a:r>
            <a:r>
              <a:rPr lang="en-US" dirty="0" err="1" smtClean="0"/>
              <a:t>t’en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, dis-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CA" dirty="0"/>
              <a:t>« </a:t>
            </a:r>
            <a:r>
              <a:rPr lang="en-CA" dirty="0" smtClean="0"/>
              <a:t>n</a:t>
            </a:r>
            <a:r>
              <a:rPr lang="en-US" dirty="0" smtClean="0"/>
              <a:t>on</a:t>
            </a:r>
            <a:r>
              <a:rPr lang="en-US" dirty="0"/>
              <a:t>! </a:t>
            </a:r>
            <a:r>
              <a:rPr lang="en-CA" dirty="0" smtClean="0"/>
              <a:t>»</a:t>
            </a:r>
            <a:endParaRPr lang="en-US" dirty="0" smtClean="0"/>
          </a:p>
          <a:p>
            <a:pPr marL="800100" lvl="1" indent="-342900"/>
            <a:r>
              <a:rPr lang="en-US" dirty="0" err="1" smtClean="0"/>
              <a:t>Lorsque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 </a:t>
            </a:r>
            <a:r>
              <a:rPr lang="en-US" dirty="0" err="1" smtClean="0"/>
              <a:t>toujours</a:t>
            </a:r>
            <a:r>
              <a:rPr lang="en-US" dirty="0" smtClean="0"/>
              <a:t> des </a:t>
            </a:r>
            <a:r>
              <a:rPr lang="en-US" dirty="0" err="1" smtClean="0"/>
              <a:t>gants</a:t>
            </a:r>
            <a:r>
              <a:rPr lang="en-US" dirty="0" smtClean="0"/>
              <a:t> et des lunettes de sécurité pour </a:t>
            </a:r>
            <a:r>
              <a:rPr lang="en-US" dirty="0" err="1" smtClean="0"/>
              <a:t>effecuter</a:t>
            </a:r>
            <a:r>
              <a:rPr lang="en-US" dirty="0" smtClean="0"/>
              <a:t> un </a:t>
            </a:r>
            <a:r>
              <a:rPr lang="en-US" dirty="0" err="1" smtClean="0"/>
              <a:t>nettoyage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n’y</a:t>
            </a:r>
            <a:r>
              <a:rPr lang="en-US" dirty="0" smtClean="0"/>
              <a:t> a plus de </a:t>
            </a:r>
            <a:r>
              <a:rPr lang="en-US" dirty="0" err="1" smtClean="0"/>
              <a:t>gants</a:t>
            </a:r>
            <a:r>
              <a:rPr lang="en-US" dirty="0" smtClean="0"/>
              <a:t>, dis tout </a:t>
            </a:r>
            <a:r>
              <a:rPr lang="en-US" dirty="0" err="1" smtClean="0"/>
              <a:t>simplement</a:t>
            </a:r>
            <a:r>
              <a:rPr lang="en-US" dirty="0" smtClean="0"/>
              <a:t> </a:t>
            </a:r>
            <a:r>
              <a:rPr lang="en-CA" dirty="0" smtClean="0"/>
              <a:t>« n</a:t>
            </a:r>
            <a:r>
              <a:rPr lang="en-US" dirty="0" smtClean="0"/>
              <a:t>on</a:t>
            </a:r>
            <a:r>
              <a:rPr lang="en-US" dirty="0"/>
              <a:t>! </a:t>
            </a:r>
            <a:r>
              <a:rPr lang="en-CA" dirty="0"/>
              <a:t>»</a:t>
            </a:r>
            <a:endParaRPr lang="en-US" dirty="0"/>
          </a:p>
          <a:p>
            <a:pPr marL="800100" lvl="1" indent="-342900"/>
            <a:r>
              <a:rPr lang="en-US" dirty="0" err="1" smtClean="0"/>
              <a:t>Lorsque</a:t>
            </a:r>
            <a:r>
              <a:rPr lang="en-US" dirty="0" smtClean="0"/>
              <a:t> le </a:t>
            </a:r>
            <a:r>
              <a:rPr lang="en-US" dirty="0" err="1" smtClean="0"/>
              <a:t>dispositif</a:t>
            </a:r>
            <a:r>
              <a:rPr lang="en-US" dirty="0" smtClean="0"/>
              <a:t> de protection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scie</a:t>
            </a:r>
            <a:r>
              <a:rPr lang="en-US" dirty="0" smtClean="0"/>
              <a:t> à table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défectueux</a:t>
            </a:r>
            <a:r>
              <a:rPr lang="en-US" dirty="0" smtClean="0"/>
              <a:t> et ne sera pas </a:t>
            </a:r>
            <a:r>
              <a:rPr lang="en-US" dirty="0" err="1" smtClean="0"/>
              <a:t>remplacé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</a:t>
            </a:r>
            <a:r>
              <a:rPr lang="en-US" dirty="0" err="1" smtClean="0"/>
              <a:t>mardi</a:t>
            </a:r>
            <a:r>
              <a:rPr lang="en-US" dirty="0" smtClean="0"/>
              <a:t>, dis tout </a:t>
            </a:r>
            <a:r>
              <a:rPr lang="en-US" dirty="0" err="1" smtClean="0"/>
              <a:t>simplement</a:t>
            </a:r>
            <a:r>
              <a:rPr lang="en-US" dirty="0" smtClean="0"/>
              <a:t> </a:t>
            </a:r>
            <a:r>
              <a:rPr lang="en-CA" dirty="0" smtClean="0"/>
              <a:t>« n</a:t>
            </a:r>
            <a:r>
              <a:rPr lang="en-US" dirty="0" smtClean="0"/>
              <a:t>on</a:t>
            </a:r>
            <a:r>
              <a:rPr lang="en-US" dirty="0"/>
              <a:t>! </a:t>
            </a:r>
            <a:r>
              <a:rPr lang="en-CA" dirty="0"/>
              <a:t>»</a:t>
            </a:r>
            <a:endParaRPr lang="en-US" dirty="0"/>
          </a:p>
          <a:p>
            <a:pPr lvl="1" indent="0">
              <a:buNone/>
            </a:pPr>
            <a:r>
              <a:rPr lang="en-US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Crée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affiche</a:t>
            </a:r>
            <a:r>
              <a:rPr lang="en-US" dirty="0" smtClean="0"/>
              <a:t> pour </a:t>
            </a:r>
            <a:r>
              <a:rPr lang="en-US" dirty="0" err="1" smtClean="0"/>
              <a:t>illustrer</a:t>
            </a:r>
            <a:r>
              <a:rPr lang="en-US" dirty="0" smtClean="0"/>
              <a:t> ta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r>
              <a:rPr lang="en-US" dirty="0" err="1" smtClean="0"/>
              <a:t>directrice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7924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172200" y="762000"/>
            <a:ext cx="2057400" cy="1069848"/>
          </a:xfrm>
          <a:prstGeom prst="wedgeEllipseCallout">
            <a:avLst>
              <a:gd name="adj1" fmla="val -45771"/>
              <a:gd name="adj2" fmla="val 76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Non!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QUAND EST-CE QUE JE DIS </a:t>
            </a:r>
            <a:r>
              <a:rPr lang="en-CA" sz="2000" dirty="0"/>
              <a:t>« </a:t>
            </a:r>
            <a:r>
              <a:rPr lang="en-US" sz="2000" dirty="0"/>
              <a:t>NON! </a:t>
            </a:r>
            <a:r>
              <a:rPr lang="en-CA" sz="2000" dirty="0" smtClean="0"/>
              <a:t>»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495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N’oublie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pas.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 .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as le </a:t>
            </a:r>
            <a:r>
              <a:rPr lang="en-US" sz="2400" dirty="0" err="1" smtClean="0"/>
              <a:t>droit</a:t>
            </a:r>
            <a:r>
              <a:rPr lang="en-US" sz="2400" dirty="0" smtClean="0"/>
              <a:t> de </a:t>
            </a:r>
            <a:r>
              <a:rPr lang="en-US" sz="2400" dirty="0" err="1" smtClean="0"/>
              <a:t>refuser</a:t>
            </a:r>
            <a:r>
              <a:rPr lang="en-US" sz="2400" dirty="0" smtClean="0"/>
              <a:t> </a:t>
            </a:r>
            <a:r>
              <a:rPr lang="en-US" sz="2400" dirty="0" err="1" smtClean="0"/>
              <a:t>d’effectuer</a:t>
            </a:r>
            <a:r>
              <a:rPr lang="en-US" sz="2400" dirty="0" smtClean="0"/>
              <a:t> un travail </a:t>
            </a:r>
            <a:r>
              <a:rPr lang="en-US" sz="2400" dirty="0" err="1" smtClean="0"/>
              <a:t>dangereux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Le fait de savoir </a:t>
            </a:r>
            <a:r>
              <a:rPr lang="en-US" sz="2400" dirty="0" err="1" smtClean="0"/>
              <a:t>quand</a:t>
            </a:r>
            <a:r>
              <a:rPr lang="en-US" sz="2400" dirty="0" smtClean="0"/>
              <a:t> </a:t>
            </a:r>
            <a:r>
              <a:rPr lang="en-US" sz="2400" dirty="0" err="1" smtClean="0"/>
              <a:t>refuser</a:t>
            </a:r>
            <a:r>
              <a:rPr lang="en-US" sz="2400" dirty="0" smtClean="0"/>
              <a:t> </a:t>
            </a:r>
            <a:r>
              <a:rPr lang="en-US" sz="2400" dirty="0" err="1" smtClean="0"/>
              <a:t>d’effectuer</a:t>
            </a:r>
            <a:r>
              <a:rPr lang="en-US" sz="2400" dirty="0" smtClean="0"/>
              <a:t>                           un travail qui </a:t>
            </a:r>
            <a:r>
              <a:rPr lang="en-US" sz="2400" dirty="0" err="1" smtClean="0"/>
              <a:t>pourrait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blesser</a:t>
            </a:r>
            <a:r>
              <a:rPr lang="en-US" sz="2400" dirty="0" smtClean="0"/>
              <a:t>                        </a:t>
            </a:r>
            <a:r>
              <a:rPr lang="en-US" sz="2400" dirty="0" err="1" smtClean="0"/>
              <a:t>pourrait</a:t>
            </a:r>
            <a:r>
              <a:rPr lang="en-US" sz="2400" dirty="0" smtClean="0"/>
              <a:t> </a:t>
            </a:r>
            <a:r>
              <a:rPr lang="en-US" sz="2400" dirty="0" err="1" smtClean="0"/>
              <a:t>t’aidera</a:t>
            </a:r>
            <a:r>
              <a:rPr lang="en-US" sz="2400" dirty="0" smtClean="0"/>
              <a:t> à </a:t>
            </a:r>
            <a:r>
              <a:rPr lang="en-US" sz="2400" dirty="0" err="1" smtClean="0"/>
              <a:t>demeurer</a:t>
            </a:r>
            <a:r>
              <a:rPr lang="en-US" sz="2400" dirty="0" smtClean="0"/>
              <a:t> en sécurité.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667000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DROIT DE REFUSER!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Documents and Settings\cbwaddell\Local Settings\Temporary Internet Files\Content.IE5\QU7FYARO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191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200" dirty="0" err="1" smtClean="0">
                <a:solidFill>
                  <a:schemeClr val="tx1"/>
                </a:solidFill>
              </a:rPr>
              <a:t>Es-tu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aussi</a:t>
            </a:r>
            <a:r>
              <a:rPr lang="en-US" sz="3200" dirty="0" smtClean="0">
                <a:solidFill>
                  <a:schemeClr val="tx1"/>
                </a:solidFill>
              </a:rPr>
              <a:t> en sécurité </a:t>
            </a:r>
            <a:r>
              <a:rPr lang="en-US" sz="3200" dirty="0" err="1" smtClean="0">
                <a:solidFill>
                  <a:schemeClr val="tx1"/>
                </a:solidFill>
              </a:rPr>
              <a:t>que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tu</a:t>
            </a:r>
            <a:r>
              <a:rPr lang="en-US" sz="3200" dirty="0" smtClean="0">
                <a:solidFill>
                  <a:schemeClr val="tx1"/>
                </a:solidFill>
              </a:rPr>
              <a:t> le </a:t>
            </a:r>
            <a:r>
              <a:rPr lang="en-US" sz="3200" dirty="0" err="1" smtClean="0">
                <a:solidFill>
                  <a:schemeClr val="tx1"/>
                </a:solidFill>
              </a:rPr>
              <a:t>crois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POSE-TOI TROIS questions.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772400" cy="40687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Comment </a:t>
            </a:r>
            <a:r>
              <a:rPr lang="en-US" sz="2400" i="1" dirty="0" err="1" smtClean="0"/>
              <a:t>pourrais</a:t>
            </a:r>
            <a:r>
              <a:rPr lang="en-US" sz="2400" i="1" dirty="0" smtClean="0"/>
              <a:t>-je me </a:t>
            </a:r>
            <a:r>
              <a:rPr lang="en-US" sz="2400" i="1" dirty="0" err="1" smtClean="0"/>
              <a:t>blesser</a:t>
            </a:r>
            <a:r>
              <a:rPr lang="en-US" sz="2400" i="1" dirty="0" smtClean="0"/>
              <a:t>                              au travail?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err="1" smtClean="0"/>
              <a:t>Est-ce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j’ai</a:t>
            </a:r>
            <a:r>
              <a:rPr lang="en-US" sz="2400" i="1" dirty="0" smtClean="0"/>
              <a:t> un mot à dire au                          </a:t>
            </a:r>
            <a:r>
              <a:rPr lang="en-US" sz="2400" i="1" dirty="0" err="1" smtClean="0"/>
              <a:t>sujet</a:t>
            </a:r>
            <a:r>
              <a:rPr lang="en-US" sz="2400" i="1" dirty="0" smtClean="0"/>
              <a:t> de ma sécurité au travail? </a:t>
            </a:r>
            <a:endParaRPr lang="en-US" sz="24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err="1" smtClean="0"/>
              <a:t>Quand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est-ce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je dis </a:t>
            </a:r>
            <a:r>
              <a:rPr lang="en-CA" sz="2400" dirty="0"/>
              <a:t>« </a:t>
            </a:r>
            <a:r>
              <a:rPr lang="en-US" sz="2400" i="1" dirty="0" smtClean="0"/>
              <a:t>non </a:t>
            </a:r>
            <a:r>
              <a:rPr lang="en-CA" sz="2400" dirty="0" smtClean="0"/>
              <a:t>» ?</a:t>
            </a:r>
            <a:r>
              <a:rPr lang="en-US" sz="2400" i="1" dirty="0" smtClean="0"/>
              <a:t> </a:t>
            </a:r>
            <a:endParaRPr lang="en-US" sz="2400" dirty="0"/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TU N’AS QU’À POSER                       CES QUESTIONS.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lvl="1" indent="0">
              <a:buNone/>
            </a:pPr>
            <a:endParaRPr lang="en-US" sz="2800" dirty="0"/>
          </a:p>
        </p:txBody>
      </p:sp>
      <p:pic>
        <p:nvPicPr>
          <p:cNvPr id="2053" name="Picture 5" descr="C:\Documents and Settings\cbwaddell\Local Settings\Temporary Internet Files\Content.IE5\2UBQA307\MP9004393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3311"/>
            <a:ext cx="3102035" cy="46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9144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POUR OBTENIR DE PLUS AMPLES RENSEIGNEMENTS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4068763"/>
          </a:xfrm>
        </p:spPr>
        <p:txBody>
          <a:bodyPr>
            <a:normAutofit/>
          </a:bodyPr>
          <a:lstStyle/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Visite</a:t>
            </a:r>
            <a:r>
              <a:rPr lang="en-US" sz="2400" b="1" dirty="0" smtClean="0">
                <a:solidFill>
                  <a:schemeClr val="tx2"/>
                </a:solidFill>
              </a:rPr>
              <a:t> :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sz="2200" b="1" i="1" dirty="0" smtClean="0"/>
              <a:t>wcb.pe.ca/Workplace/</a:t>
            </a:r>
            <a:r>
              <a:rPr lang="en-US" sz="2200" b="1" i="1" dirty="0" err="1" smtClean="0"/>
              <a:t>YoungWorkers</a:t>
            </a:r>
            <a:r>
              <a:rPr lang="en-US" sz="2200" b="1" i="1" dirty="0" smtClean="0"/>
              <a:t> (</a:t>
            </a:r>
            <a:r>
              <a:rPr lang="en-US" sz="2200" b="1" i="1" dirty="0" err="1" smtClean="0"/>
              <a:t>anglais</a:t>
            </a:r>
            <a:r>
              <a:rPr lang="en-US" sz="2200" b="1" i="1" dirty="0" smtClean="0"/>
              <a:t>)</a:t>
            </a:r>
            <a:r>
              <a:rPr lang="en-US" sz="2200" b="1" i="1" dirty="0"/>
              <a:t>	</a:t>
            </a:r>
            <a:endParaRPr lang="en-US" sz="2200" i="1" dirty="0" smtClean="0"/>
          </a:p>
          <a:p>
            <a:endParaRPr lang="en-US" sz="2400" i="1" dirty="0" smtClean="0"/>
          </a:p>
          <a:p>
            <a:r>
              <a:rPr lang="en-US" sz="2400" i="1" dirty="0" err="1" smtClean="0">
                <a:solidFill>
                  <a:schemeClr val="tx2"/>
                </a:solidFill>
              </a:rPr>
              <a:t>Ou</a:t>
            </a:r>
            <a:r>
              <a:rPr lang="en-US" sz="2400" i="1" dirty="0" smtClean="0">
                <a:solidFill>
                  <a:schemeClr val="tx2"/>
                </a:solidFill>
              </a:rPr>
              <a:t> communique avec :</a:t>
            </a:r>
          </a:p>
          <a:p>
            <a:pPr lvl="1" indent="0">
              <a:buNone/>
            </a:pPr>
            <a:r>
              <a:rPr lang="fr-FR" sz="2400" dirty="0" smtClean="0"/>
              <a:t>Le conseiller </a:t>
            </a:r>
            <a:r>
              <a:rPr lang="fr-FR" sz="2400" dirty="0"/>
              <a:t>en éducation </a:t>
            </a:r>
            <a:r>
              <a:rPr lang="fr-FR" sz="2400" dirty="0" smtClean="0"/>
              <a:t>jeunesse pour</a:t>
            </a:r>
            <a:r>
              <a:rPr lang="en-US" sz="2400" dirty="0" smtClean="0"/>
              <a:t> </a:t>
            </a:r>
            <a:r>
              <a:rPr lang="en-US" sz="2400" dirty="0" err="1"/>
              <a:t>l’hygiène</a:t>
            </a:r>
            <a:r>
              <a:rPr lang="en-US" sz="2400" dirty="0"/>
              <a:t> et la </a:t>
            </a:r>
            <a:r>
              <a:rPr lang="en-US" sz="2400" dirty="0" err="1"/>
              <a:t>sécurité</a:t>
            </a:r>
            <a:r>
              <a:rPr lang="en-US" sz="2400" dirty="0"/>
              <a:t> au travail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err="1" smtClean="0"/>
              <a:t>Téléphone</a:t>
            </a:r>
            <a:r>
              <a:rPr lang="en-US" sz="2400" dirty="0" smtClean="0"/>
              <a:t> </a:t>
            </a:r>
            <a:r>
              <a:rPr lang="en-US" sz="2400" smtClean="0"/>
              <a:t>: 902.368.5697</a:t>
            </a:r>
            <a:endParaRPr lang="en-US" sz="2400" dirty="0" smtClean="0"/>
          </a:p>
          <a:p>
            <a:pPr lvl="1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3159456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56" y="457200"/>
            <a:ext cx="7574844" cy="456882"/>
          </a:xfrm>
        </p:spPr>
        <p:txBody>
          <a:bodyPr>
            <a:noAutofit/>
          </a:bodyPr>
          <a:lstStyle/>
          <a:p>
            <a:r>
              <a:rPr lang="en-US" sz="2000" dirty="0"/>
              <a:t>COMMENT POURRAIS-JE ME BLESSER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Ton </a:t>
            </a:r>
            <a:r>
              <a:rPr lang="en-US" sz="2400" dirty="0" err="1" smtClean="0"/>
              <a:t>employeur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responsable</a:t>
            </a:r>
            <a:r>
              <a:rPr lang="en-US" sz="2400" dirty="0" smtClean="0"/>
              <a:t> de </a:t>
            </a:r>
            <a:r>
              <a:rPr lang="en-US" sz="2400" dirty="0" err="1" smtClean="0"/>
              <a:t>veiller</a:t>
            </a:r>
            <a:r>
              <a:rPr lang="en-US" sz="2400" dirty="0" smtClean="0"/>
              <a:t> à ta sécurité en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t’offrant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formation;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t’indiquant</a:t>
            </a:r>
            <a:r>
              <a:rPr lang="en-US" dirty="0" smtClean="0"/>
              <a:t> les dangers;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élaborant</a:t>
            </a:r>
            <a:r>
              <a:rPr lang="en-US" dirty="0" smtClean="0"/>
              <a:t> des </a:t>
            </a:r>
            <a:r>
              <a:rPr lang="en-US" dirty="0" err="1" smtClean="0"/>
              <a:t>procédures</a:t>
            </a:r>
            <a:r>
              <a:rPr lang="en-US" dirty="0" smtClean="0"/>
              <a:t> de travail sécuritaires;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a</a:t>
            </a:r>
            <a:r>
              <a:rPr lang="en-US" dirty="0" err="1" smtClean="0"/>
              <a:t>ssurant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formé</a:t>
            </a:r>
            <a:r>
              <a:rPr lang="en-US" dirty="0" smtClean="0"/>
              <a:t> pour </a:t>
            </a:r>
            <a:r>
              <a:rPr lang="en-US" dirty="0" err="1" smtClean="0"/>
              <a:t>utiliser</a:t>
            </a:r>
            <a:r>
              <a:rPr lang="en-US" dirty="0" smtClean="0"/>
              <a:t> et porter </a:t>
            </a:r>
            <a:r>
              <a:rPr lang="en-US" dirty="0" err="1" smtClean="0"/>
              <a:t>l’équipement</a:t>
            </a:r>
            <a:r>
              <a:rPr lang="en-US" dirty="0" smtClean="0"/>
              <a:t> de protection </a:t>
            </a:r>
            <a:r>
              <a:rPr lang="en-US" dirty="0" err="1" smtClean="0"/>
              <a:t>individuelle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pour </a:t>
            </a:r>
            <a:r>
              <a:rPr lang="en-US" dirty="0" err="1" smtClean="0"/>
              <a:t>effectuer</a:t>
            </a:r>
            <a:r>
              <a:rPr lang="en-US" dirty="0" smtClean="0"/>
              <a:t> le travail;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assurant</a:t>
            </a:r>
            <a:r>
              <a:rPr lang="en-US" dirty="0" smtClean="0"/>
              <a:t> la supervision </a:t>
            </a:r>
            <a:r>
              <a:rPr lang="en-US" dirty="0" err="1" smtClean="0"/>
              <a:t>nécessaire</a:t>
            </a:r>
            <a:r>
              <a:rPr lang="en-US" dirty="0" smtClean="0"/>
              <a:t> </a:t>
            </a:r>
          </a:p>
        </p:txBody>
      </p:sp>
      <p:pic>
        <p:nvPicPr>
          <p:cNvPr id="1027" name="Picture 3" descr="C:\Documents and Settings\cbwaddell\Local Settings\Temporary Internet Files\Content.IE5\TB0DPX3Y\MC9000239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257800"/>
            <a:ext cx="1934623" cy="12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cbwaddell\Local Settings\Temporary Internet Files\Content.IE5\2EUHSN71\MC9000184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56" y="5161758"/>
            <a:ext cx="1428044" cy="9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"/>
            <a:ext cx="7162800" cy="837882"/>
          </a:xfrm>
        </p:spPr>
        <p:txBody>
          <a:bodyPr>
            <a:normAutofit/>
          </a:bodyPr>
          <a:lstStyle/>
          <a:p>
            <a:r>
              <a:rPr lang="en-US" sz="2000" dirty="0"/>
              <a:t>COMMENT POURRAIS-JE ME BLESSER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373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Tu</a:t>
            </a:r>
            <a:r>
              <a:rPr lang="en-US" sz="2400" dirty="0" smtClean="0"/>
              <a:t> as un </a:t>
            </a:r>
            <a:r>
              <a:rPr lang="en-US" sz="2400" dirty="0" err="1" smtClean="0"/>
              <a:t>rôle</a:t>
            </a:r>
            <a:r>
              <a:rPr lang="en-US" sz="2400" dirty="0" smtClean="0"/>
              <a:t> à </a:t>
            </a:r>
            <a:r>
              <a:rPr lang="en-US" sz="2400" dirty="0" err="1" smtClean="0"/>
              <a:t>jouer</a:t>
            </a:r>
            <a:r>
              <a:rPr lang="en-US" sz="2400" dirty="0" smtClean="0"/>
              <a:t> pour </a:t>
            </a:r>
            <a:r>
              <a:rPr lang="en-US" sz="2400" dirty="0" err="1" smtClean="0"/>
              <a:t>demeurer</a:t>
            </a:r>
            <a:r>
              <a:rPr lang="en-US" sz="2400" dirty="0" smtClean="0"/>
              <a:t> en sécurité.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Apprends</a:t>
            </a:r>
            <a:r>
              <a:rPr lang="en-US" dirty="0" smtClean="0"/>
              <a:t> à </a:t>
            </a:r>
            <a:r>
              <a:rPr lang="en-US" dirty="0" err="1" smtClean="0"/>
              <a:t>reconnaître</a:t>
            </a:r>
            <a:r>
              <a:rPr lang="en-US" dirty="0" smtClean="0"/>
              <a:t> les dangers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Recherche des dangers partout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Pense</a:t>
            </a:r>
            <a:r>
              <a:rPr lang="en-US" dirty="0" smtClean="0"/>
              <a:t> aux cinque </a:t>
            </a:r>
            <a:r>
              <a:rPr lang="en-US" dirty="0" err="1" smtClean="0"/>
              <a:t>catégories</a:t>
            </a:r>
            <a:r>
              <a:rPr lang="en-US" dirty="0" smtClean="0"/>
              <a:t> de dangers :</a:t>
            </a:r>
          </a:p>
          <a:p>
            <a:pPr marL="800100" lvl="1" indent="-342900"/>
            <a:r>
              <a:rPr lang="en-US" dirty="0" smtClean="0"/>
              <a:t>Physiques</a:t>
            </a:r>
          </a:p>
          <a:p>
            <a:pPr marL="800100" lvl="1" indent="-342900"/>
            <a:r>
              <a:rPr lang="en-US" dirty="0" err="1" smtClean="0"/>
              <a:t>Chimiques</a:t>
            </a:r>
            <a:endParaRPr lang="en-US" dirty="0" smtClean="0"/>
          </a:p>
          <a:p>
            <a:pPr marL="800100" lvl="1" indent="-342900"/>
            <a:r>
              <a:rPr lang="en-US" dirty="0" err="1" smtClean="0"/>
              <a:t>Biologiquse</a:t>
            </a:r>
            <a:endParaRPr lang="en-US" dirty="0" smtClean="0"/>
          </a:p>
          <a:p>
            <a:pPr marL="800100" lvl="1" indent="-342900"/>
            <a:r>
              <a:rPr lang="en-US" dirty="0" err="1" smtClean="0"/>
              <a:t>Ergonomiques</a:t>
            </a:r>
            <a:endParaRPr lang="en-US" dirty="0" smtClean="0"/>
          </a:p>
          <a:p>
            <a:pPr marL="800100" lvl="1" indent="-342900"/>
            <a:r>
              <a:rPr lang="en-US" smtClean="0"/>
              <a:t>Psychosociaux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Signale</a:t>
            </a:r>
            <a:r>
              <a:rPr lang="en-US" dirty="0" smtClean="0"/>
              <a:t> tout danger à un </a:t>
            </a:r>
            <a:r>
              <a:rPr lang="en-US" dirty="0" err="1" smtClean="0"/>
              <a:t>surveillant</a:t>
            </a:r>
            <a:endParaRPr lang="en-US" dirty="0" smtClean="0"/>
          </a:p>
          <a:p>
            <a:pPr lvl="1" indent="0">
              <a:buNone/>
            </a:pPr>
            <a:endParaRPr lang="en-US" sz="2400" dirty="0"/>
          </a:p>
        </p:txBody>
      </p:sp>
      <p:pic>
        <p:nvPicPr>
          <p:cNvPr id="2050" name="Picture 2" descr="C:\Documents and Settings\cbwaddell\Local Settings\Temporary Internet Files\Content.IE5\TB0DPX3Y\MC9002807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46400"/>
            <a:ext cx="22957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COMMENT POURRAIS-JE ME BLESSER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À ton tour . . .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Remplis</a:t>
            </a:r>
            <a:r>
              <a:rPr lang="en-US" sz="2400" dirty="0" smtClean="0"/>
              <a:t> le tableau </a:t>
            </a:r>
            <a:r>
              <a:rPr lang="en-US" sz="2400" dirty="0" err="1" smtClean="0"/>
              <a:t>d’évaluation</a:t>
            </a:r>
            <a:r>
              <a:rPr lang="en-US" sz="2400" dirty="0" smtClean="0"/>
              <a:t> des dangers pour la photo au prochain transparent.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03539"/>
              </p:ext>
            </p:extLst>
          </p:nvPr>
        </p:nvGraphicFramePr>
        <p:xfrm>
          <a:off x="990600" y="3733800"/>
          <a:ext cx="6934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Qu’est-ce</a:t>
                      </a:r>
                      <a:r>
                        <a:rPr lang="en-US" dirty="0" smtClean="0"/>
                        <a:t> qui </a:t>
                      </a:r>
                      <a:r>
                        <a:rPr lang="en-US" dirty="0" err="1" smtClean="0"/>
                        <a:t>pourrait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produire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 </a:t>
                      </a:r>
                      <a:r>
                        <a:rPr lang="en-US" dirty="0" err="1" smtClean="0"/>
                        <a:t>peut</a:t>
                      </a:r>
                      <a:r>
                        <a:rPr lang="en-US" dirty="0" smtClean="0"/>
                        <a:t>-on </a:t>
                      </a:r>
                      <a:r>
                        <a:rPr lang="en-US" dirty="0" err="1" smtClean="0"/>
                        <a:t>éliminer</a:t>
                      </a:r>
                      <a:r>
                        <a:rPr lang="en-US" dirty="0" smtClean="0"/>
                        <a:t> le danger?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200400" cy="228282"/>
          </a:xfrm>
        </p:spPr>
        <p:txBody>
          <a:bodyPr>
            <a:normAutofit fontScale="90000"/>
          </a:bodyPr>
          <a:lstStyle/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lvl="1" indent="0" algn="r">
              <a:buNone/>
            </a:pPr>
            <a:endParaRPr lang="en-US" sz="1200" b="1" dirty="0" smtClean="0"/>
          </a:p>
          <a:p>
            <a:pPr lvl="1" indent="0" algn="r">
              <a:buNone/>
            </a:pPr>
            <a:r>
              <a:rPr lang="en-US" sz="1200" b="1" dirty="0" smtClean="0"/>
              <a:t>Photo </a:t>
            </a:r>
            <a:r>
              <a:rPr lang="en-US" sz="1200" b="1" dirty="0" err="1" smtClean="0"/>
              <a:t>tirée</a:t>
            </a:r>
            <a:r>
              <a:rPr lang="en-US" sz="1200" b="1" dirty="0" smtClean="0"/>
              <a:t> de la publication </a:t>
            </a:r>
            <a:r>
              <a:rPr lang="en-US" sz="1200" b="1" i="1" dirty="0" smtClean="0"/>
              <a:t>WorkSafe Magazine </a:t>
            </a:r>
            <a:r>
              <a:rPr lang="en-US" sz="1200" b="1" dirty="0" smtClean="0"/>
              <a:t>et </a:t>
            </a:r>
            <a:r>
              <a:rPr lang="en-US" sz="1200" b="1" dirty="0" err="1" smtClean="0"/>
              <a:t>reproduite</a:t>
            </a:r>
            <a:r>
              <a:rPr lang="en-US" sz="1200" b="1" dirty="0" smtClean="0"/>
              <a:t> avec la permission de </a:t>
            </a:r>
            <a:r>
              <a:rPr lang="en-US" sz="1200" b="1" dirty="0" err="1" smtClean="0"/>
              <a:t>WorkSafeBC</a:t>
            </a:r>
            <a:endParaRPr lang="en-US" sz="1200" b="1" dirty="0" smtClean="0"/>
          </a:p>
          <a:p>
            <a:pPr marL="800100" lvl="1" indent="-342900"/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" y="76200"/>
            <a:ext cx="895616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685482"/>
          </a:xfrm>
        </p:spPr>
        <p:txBody>
          <a:bodyPr>
            <a:normAutofit/>
          </a:bodyPr>
          <a:lstStyle/>
          <a:p>
            <a:r>
              <a:rPr lang="en-US" sz="2000" dirty="0"/>
              <a:t>COMMENT POURRAIS-JE ME BLESSER AU TRAVAIL?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297363"/>
          </a:xfrm>
          <a:ln w="38100">
            <a:solidFill>
              <a:schemeClr val="tx1"/>
            </a:solidFill>
          </a:ln>
          <a:effectLst>
            <a:softEdge rad="31750"/>
          </a:effectLst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 </a:t>
            </a:r>
            <a:r>
              <a:rPr lang="en-US" sz="3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N’oublie</a:t>
            </a:r>
            <a:r>
              <a:rPr lang="en-US" sz="3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pas 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 . .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as le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Le fait d’être au courant des </a:t>
            </a:r>
            <a:r>
              <a:rPr lang="en-US" sz="2400" dirty="0" err="1" smtClean="0"/>
              <a:t>nombreuses</a:t>
            </a:r>
            <a:r>
              <a:rPr lang="en-US" sz="2400" dirty="0" smtClean="0"/>
              <a:t>                </a:t>
            </a:r>
            <a:r>
              <a:rPr lang="en-US" sz="2400" dirty="0" err="1" smtClean="0"/>
              <a:t>façons</a:t>
            </a:r>
            <a:r>
              <a:rPr lang="en-US" sz="2400" dirty="0" smtClean="0"/>
              <a:t> </a:t>
            </a:r>
            <a:r>
              <a:rPr lang="en-US" sz="2400" dirty="0" err="1" smtClean="0"/>
              <a:t>dont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pourrais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blesser</a:t>
            </a:r>
            <a:r>
              <a:rPr lang="en-US" sz="2400" dirty="0" smtClean="0"/>
              <a:t> au                       travail </a:t>
            </a:r>
            <a:r>
              <a:rPr lang="en-US" sz="2400" dirty="0" err="1" smtClean="0"/>
              <a:t>peut</a:t>
            </a:r>
            <a:r>
              <a:rPr lang="en-US" sz="2400" dirty="0" smtClean="0"/>
              <a:t> </a:t>
            </a:r>
            <a:r>
              <a:rPr lang="en-US" sz="2400" dirty="0" err="1" smtClean="0"/>
              <a:t>t’aider</a:t>
            </a:r>
            <a:r>
              <a:rPr lang="en-US" sz="2400" dirty="0" smtClean="0"/>
              <a:t> à </a:t>
            </a:r>
            <a:r>
              <a:rPr lang="en-US" sz="2400" dirty="0" err="1" smtClean="0"/>
              <a:t>demeurer</a:t>
            </a:r>
            <a:r>
              <a:rPr lang="en-US" sz="2400" dirty="0" smtClean="0"/>
              <a:t> en sécurité.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7924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DROIT D’ÊTRE INFORMÉ!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Documents and Settings\cbwaddell\Local Settings\Temporary Internet Files\Content.IE5\QU7FYARO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2954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ES-TU AUSSI EN SÉCURITÉ QUE TU LE CROIS?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POSE-TOI TROIS Questions.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068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DEUXIÈME QUESTION 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3600" i="1" dirty="0" err="1" smtClean="0"/>
              <a:t>Est-ce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que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j’ai</a:t>
            </a:r>
            <a:r>
              <a:rPr lang="en-US" sz="3600" i="1" dirty="0" smtClean="0"/>
              <a:t> </a:t>
            </a:r>
          </a:p>
          <a:p>
            <a:pPr marL="0" lvl="1" indent="0">
              <a:buNone/>
            </a:pPr>
            <a:r>
              <a:rPr lang="en-US" sz="3600" i="1" dirty="0" smtClean="0"/>
              <a:t>un mot à dire au </a:t>
            </a:r>
          </a:p>
          <a:p>
            <a:pPr marL="0" lvl="1" indent="0">
              <a:buNone/>
            </a:pPr>
            <a:r>
              <a:rPr lang="en-US" sz="3600" i="1" dirty="0" err="1"/>
              <a:t>s</a:t>
            </a:r>
            <a:r>
              <a:rPr lang="en-US" sz="3600" i="1" dirty="0" err="1" smtClean="0"/>
              <a:t>ujet</a:t>
            </a:r>
            <a:r>
              <a:rPr lang="en-US" sz="3600" i="1" dirty="0" smtClean="0"/>
              <a:t> de ma</a:t>
            </a:r>
            <a:r>
              <a:rPr lang="en-US" sz="3600" i="1" dirty="0"/>
              <a:t> </a:t>
            </a:r>
            <a:endParaRPr lang="en-US" sz="3600" i="1" dirty="0" smtClean="0"/>
          </a:p>
          <a:p>
            <a:pPr marL="0" lvl="1" indent="0">
              <a:buNone/>
            </a:pPr>
            <a:r>
              <a:rPr lang="en-US" sz="3600" i="1" dirty="0" smtClean="0"/>
              <a:t>sécurité au travail? </a:t>
            </a:r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5" name="Picture 32" descr="C:\Documents and Settings\cbwaddell\Local Settings\Temporary Internet Files\Content.IE5\TB0DPX3Y\MP900439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475570" cy="37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3858</TotalTime>
  <Words>2061</Words>
  <Application>Microsoft Office PowerPoint</Application>
  <PresentationFormat>On-screen Show (4:3)</PresentationFormat>
  <Paragraphs>341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Essential</vt:lpstr>
      <vt:lpstr>ES-TU aussi en sécurité que TU LE CROIS? </vt:lpstr>
      <vt:lpstr>Es-tu aussi en sécurité que tu le croIS?  pose-TOI trois questions.</vt:lpstr>
      <vt:lpstr>COMMENT POURRAIS-JE ME BLESSER AU TRAVAIL?</vt:lpstr>
      <vt:lpstr>COMMENT POURRAIS-JE ME BLESSER AU TRAVAIL?</vt:lpstr>
      <vt:lpstr>COMMENT POURRAIS-JE ME BLESSER AU TRAVAIL?</vt:lpstr>
      <vt:lpstr>COMMENT POURRAIS-JE ME BLESSER AU TRAVAIL?</vt:lpstr>
      <vt:lpstr>PowerPoint Presentation</vt:lpstr>
      <vt:lpstr>COMMENT POURRAIS-JE ME BLESSER AU TRAVAIL?</vt:lpstr>
      <vt:lpstr>          ES-TU AUSSI EN SÉCURITÉ QUE TU LE CROIS? POSE-TOI TROIS Questions.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EST-CE QUE J’AI UN MOT À DIRE AU SUJET DE MA SÉCURITÉ AU TRAVAIL?</vt:lpstr>
      <vt:lpstr>ES-TU AUSSI EN SÉCURITÉ QUE TU LE CROIS? POSE-TOI TROIS questions.</vt:lpstr>
      <vt:lpstr>QUAND EST-CE QUE JE DIS « NON! »?</vt:lpstr>
      <vt:lpstr>QUAND EST-CE QUE JE DIS « NON! »?</vt:lpstr>
      <vt:lpstr>QUAND EST-CE QUE JE DIS « NON! »?</vt:lpstr>
      <vt:lpstr>QUAND EST-CE QUE JE DIS « NON! »?</vt:lpstr>
      <vt:lpstr>QUAND EST-CE QUE JE DIS « NON! »?</vt:lpstr>
      <vt:lpstr>QUAND EST-CE QUE JE DIS « NON! »?</vt:lpstr>
      <vt:lpstr>QUAND EST-CE QUE JE DIS « NON! »?</vt:lpstr>
      <vt:lpstr>QUAND EST-CE QUE JE DIS « NON! »?</vt:lpstr>
      <vt:lpstr>Es-tu aussi en sécurité que tu le crois? POSE-TOI TROIS questions.</vt:lpstr>
      <vt:lpstr>POUR OBTENIR DE PLUS AMPLES RENSEIGNEMENTS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As Safe As You Think?</dc:title>
  <dc:creator>Lenovo User</dc:creator>
  <cp:lastModifiedBy>Scott Carver</cp:lastModifiedBy>
  <cp:revision>149</cp:revision>
  <cp:lastPrinted>2013-04-30T15:05:23Z</cp:lastPrinted>
  <dcterms:created xsi:type="dcterms:W3CDTF">2013-03-15T16:12:54Z</dcterms:created>
  <dcterms:modified xsi:type="dcterms:W3CDTF">2022-04-28T16:02:08Z</dcterms:modified>
</cp:coreProperties>
</file>